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72" r:id="rId4"/>
    <p:sldId id="259" r:id="rId5"/>
    <p:sldId id="280" r:id="rId6"/>
    <p:sldId id="281" r:id="rId7"/>
    <p:sldId id="260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77" r:id="rId19"/>
    <p:sldId id="292" r:id="rId20"/>
    <p:sldId id="293" r:id="rId21"/>
    <p:sldId id="295" r:id="rId22"/>
    <p:sldId id="294" r:id="rId23"/>
    <p:sldId id="296" r:id="rId24"/>
    <p:sldId id="297" r:id="rId25"/>
    <p:sldId id="261" r:id="rId26"/>
    <p:sldId id="298" r:id="rId27"/>
    <p:sldId id="299" r:id="rId28"/>
    <p:sldId id="300" r:id="rId29"/>
    <p:sldId id="276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27D"/>
    <a:srgbClr val="FEF9E6"/>
    <a:srgbClr val="248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36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50F-771C-4697-B9F1-771B971E9E9A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1951-6450-4A32-8B0B-FEEF76F18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2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424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13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7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76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9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25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329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796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873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356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52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45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854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672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38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968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587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61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85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16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1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D024-8C3C-4F76-95BF-636582C42A09}" type="datetimeFigureOut">
              <a:rPr lang="zh-CN" altLang="en-US" smtClean="0"/>
              <a:t>2017/7/3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12369"/>
            <a:ext cx="5960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人脸特征拾取实战分析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PA_文本框 10"/>
          <p:cNvSpPr txBox="1"/>
          <p:nvPr>
            <p:custDataLst>
              <p:tags r:id="rId2"/>
            </p:custDataLst>
          </p:nvPr>
        </p:nvSpPr>
        <p:spPr>
          <a:xfrm>
            <a:off x="905195" y="3989697"/>
            <a:ext cx="452696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  数据准备  特征工程  模型设计  总结回顾</a:t>
            </a:r>
          </a:p>
        </p:txBody>
      </p:sp>
      <p:pic>
        <p:nvPicPr>
          <p:cNvPr id="181" name="徐梦圆 - Wa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009" y="-1313645"/>
            <a:ext cx="609600" cy="6096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168841C6-1A40-4376-8AB0-7BDB67A65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72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420CDFCA-DC18-4E4F-89DB-038359D82BED}"/>
                  </a:ext>
                </a:extLst>
              </p:cNvPr>
              <p:cNvSpPr/>
              <p:nvPr/>
            </p:nvSpPr>
            <p:spPr>
              <a:xfrm>
                <a:off x="4382186" y="2378732"/>
                <a:ext cx="3775393" cy="158537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定义损失函数：</a:t>
                </a:r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40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J</m:t>
                      </m:r>
                      <m:d>
                        <m:dPr>
                          <m:ctrlPr>
                            <a:rPr lang="en-US" altLang="zh-CN" sz="4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4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e>
                      </m:d>
                      <m:r>
                        <a:rPr lang="en-US" altLang="zh-CN" sz="40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4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4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4000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sz="4000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4000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4000" b="0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4000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4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27" name="矩形 526">
                <a:extLst>
                  <a:ext uri="{FF2B5EF4-FFF2-40B4-BE49-F238E27FC236}">
                    <a16:creationId xmlns:a16="http://schemas.microsoft.com/office/drawing/2014/main" id="{420CDFCA-DC18-4E4F-89DB-038359D8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186" y="2378732"/>
                <a:ext cx="3775393" cy="1585370"/>
              </a:xfrm>
              <a:prstGeom prst="rect">
                <a:avLst/>
              </a:prstGeom>
              <a:blipFill>
                <a:blip r:embed="rId3"/>
                <a:stretch>
                  <a:fillRect l="-5170" t="-6923" r="-5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04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981890" y="2707333"/>
            <a:ext cx="127138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全链接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27010" y="3339429"/>
            <a:ext cx="2181145" cy="15327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20AA6B55-854F-412E-898E-B31E825508D9}"/>
              </a:ext>
            </a:extLst>
          </p:cNvPr>
          <p:cNvSpPr txBox="1"/>
          <p:nvPr/>
        </p:nvSpPr>
        <p:spPr>
          <a:xfrm>
            <a:off x="2599452" y="2120779"/>
            <a:ext cx="3736698" cy="14625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对于所有测试数据都是不收敛的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19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981890" y="2707333"/>
            <a:ext cx="127138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全链接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27010" y="3339429"/>
            <a:ext cx="2181145" cy="153272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梯度消失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20AA6B55-854F-412E-898E-B31E825508D9}"/>
              </a:ext>
            </a:extLst>
          </p:cNvPr>
          <p:cNvSpPr txBox="1"/>
          <p:nvPr/>
        </p:nvSpPr>
        <p:spPr>
          <a:xfrm>
            <a:off x="2599452" y="2120779"/>
            <a:ext cx="3736698" cy="14625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对于所有测试数据都是不收敛的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2" name="Freeform 676">
            <a:extLst>
              <a:ext uri="{FF2B5EF4-FFF2-40B4-BE49-F238E27FC236}">
                <a16:creationId xmlns:a16="http://schemas.microsoft.com/office/drawing/2014/main" id="{DF2E9025-4627-4F9B-8117-8E9AD6A4269F}"/>
              </a:ext>
            </a:extLst>
          </p:cNvPr>
          <p:cNvSpPr/>
          <p:nvPr/>
        </p:nvSpPr>
        <p:spPr bwMode="auto">
          <a:xfrm>
            <a:off x="3496971" y="3928486"/>
            <a:ext cx="2002063" cy="2021691"/>
          </a:xfrm>
          <a:custGeom>
            <a:avLst/>
            <a:gdLst>
              <a:gd name="T0" fmla="*/ 586 w 3262"/>
              <a:gd name="T1" fmla="*/ 1 h 3292"/>
              <a:gd name="T2" fmla="*/ 624 w 3262"/>
              <a:gd name="T3" fmla="*/ 15 h 3292"/>
              <a:gd name="T4" fmla="*/ 1631 w 3262"/>
              <a:gd name="T5" fmla="*/ 1028 h 3292"/>
              <a:gd name="T6" fmla="*/ 2638 w 3262"/>
              <a:gd name="T7" fmla="*/ 15 h 3292"/>
              <a:gd name="T8" fmla="*/ 2676 w 3262"/>
              <a:gd name="T9" fmla="*/ 1 h 3292"/>
              <a:gd name="T10" fmla="*/ 2713 w 3262"/>
              <a:gd name="T11" fmla="*/ 2 h 3292"/>
              <a:gd name="T12" fmla="*/ 2749 w 3262"/>
              <a:gd name="T13" fmla="*/ 16 h 3292"/>
              <a:gd name="T14" fmla="*/ 3232 w 3262"/>
              <a:gd name="T15" fmla="*/ 502 h 3292"/>
              <a:gd name="T16" fmla="*/ 3255 w 3262"/>
              <a:gd name="T17" fmla="*/ 535 h 3292"/>
              <a:gd name="T18" fmla="*/ 3262 w 3262"/>
              <a:gd name="T19" fmla="*/ 572 h 3292"/>
              <a:gd name="T20" fmla="*/ 3256 w 3262"/>
              <a:gd name="T21" fmla="*/ 610 h 3292"/>
              <a:gd name="T22" fmla="*/ 3232 w 3262"/>
              <a:gd name="T23" fmla="*/ 647 h 3292"/>
              <a:gd name="T24" fmla="*/ 3232 w 3262"/>
              <a:gd name="T25" fmla="*/ 2644 h 3292"/>
              <a:gd name="T26" fmla="*/ 3256 w 3262"/>
              <a:gd name="T27" fmla="*/ 2681 h 3292"/>
              <a:gd name="T28" fmla="*/ 3262 w 3262"/>
              <a:gd name="T29" fmla="*/ 2719 h 3292"/>
              <a:gd name="T30" fmla="*/ 3255 w 3262"/>
              <a:gd name="T31" fmla="*/ 2757 h 3292"/>
              <a:gd name="T32" fmla="*/ 3232 w 3262"/>
              <a:gd name="T33" fmla="*/ 2790 h 3292"/>
              <a:gd name="T34" fmla="*/ 2749 w 3262"/>
              <a:gd name="T35" fmla="*/ 3274 h 3292"/>
              <a:gd name="T36" fmla="*/ 2713 w 3262"/>
              <a:gd name="T37" fmla="*/ 3290 h 3292"/>
              <a:gd name="T38" fmla="*/ 2676 w 3262"/>
              <a:gd name="T39" fmla="*/ 3290 h 3292"/>
              <a:gd name="T40" fmla="*/ 2638 w 3262"/>
              <a:gd name="T41" fmla="*/ 3275 h 3292"/>
              <a:gd name="T42" fmla="*/ 1631 w 3262"/>
              <a:gd name="T43" fmla="*/ 2262 h 3292"/>
              <a:gd name="T44" fmla="*/ 624 w 3262"/>
              <a:gd name="T45" fmla="*/ 3275 h 3292"/>
              <a:gd name="T46" fmla="*/ 586 w 3262"/>
              <a:gd name="T47" fmla="*/ 3290 h 3292"/>
              <a:gd name="T48" fmla="*/ 548 w 3262"/>
              <a:gd name="T49" fmla="*/ 3290 h 3292"/>
              <a:gd name="T50" fmla="*/ 513 w 3262"/>
              <a:gd name="T51" fmla="*/ 3274 h 3292"/>
              <a:gd name="T52" fmla="*/ 30 w 3262"/>
              <a:gd name="T53" fmla="*/ 2790 h 3292"/>
              <a:gd name="T54" fmla="*/ 8 w 3262"/>
              <a:gd name="T55" fmla="*/ 2757 h 3292"/>
              <a:gd name="T56" fmla="*/ 0 w 3262"/>
              <a:gd name="T57" fmla="*/ 2719 h 3292"/>
              <a:gd name="T58" fmla="*/ 6 w 3262"/>
              <a:gd name="T59" fmla="*/ 2681 h 3292"/>
              <a:gd name="T60" fmla="*/ 30 w 3262"/>
              <a:gd name="T61" fmla="*/ 2644 h 3292"/>
              <a:gd name="T62" fmla="*/ 30 w 3262"/>
              <a:gd name="T63" fmla="*/ 647 h 3292"/>
              <a:gd name="T64" fmla="*/ 16 w 3262"/>
              <a:gd name="T65" fmla="*/ 630 h 3292"/>
              <a:gd name="T66" fmla="*/ 2 w 3262"/>
              <a:gd name="T67" fmla="*/ 591 h 3292"/>
              <a:gd name="T68" fmla="*/ 2 w 3262"/>
              <a:gd name="T69" fmla="*/ 553 h 3292"/>
              <a:gd name="T70" fmla="*/ 17 w 3262"/>
              <a:gd name="T71" fmla="*/ 517 h 3292"/>
              <a:gd name="T72" fmla="*/ 497 w 3262"/>
              <a:gd name="T73" fmla="*/ 30 h 3292"/>
              <a:gd name="T74" fmla="*/ 530 w 3262"/>
              <a:gd name="T75" fmla="*/ 7 h 3292"/>
              <a:gd name="T76" fmla="*/ 568 w 3262"/>
              <a:gd name="T7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2" h="3292">
                <a:moveTo>
                  <a:pt x="568" y="0"/>
                </a:moveTo>
                <a:lnTo>
                  <a:pt x="586" y="1"/>
                </a:lnTo>
                <a:lnTo>
                  <a:pt x="605" y="6"/>
                </a:lnTo>
                <a:lnTo>
                  <a:pt x="624" y="15"/>
                </a:lnTo>
                <a:lnTo>
                  <a:pt x="642" y="30"/>
                </a:lnTo>
                <a:lnTo>
                  <a:pt x="1631" y="1028"/>
                </a:lnTo>
                <a:lnTo>
                  <a:pt x="2620" y="30"/>
                </a:lnTo>
                <a:lnTo>
                  <a:pt x="2638" y="15"/>
                </a:lnTo>
                <a:lnTo>
                  <a:pt x="2657" y="6"/>
                </a:lnTo>
                <a:lnTo>
                  <a:pt x="2676" y="1"/>
                </a:lnTo>
                <a:lnTo>
                  <a:pt x="2695" y="0"/>
                </a:lnTo>
                <a:lnTo>
                  <a:pt x="2713" y="2"/>
                </a:lnTo>
                <a:lnTo>
                  <a:pt x="2732" y="7"/>
                </a:lnTo>
                <a:lnTo>
                  <a:pt x="2749" y="16"/>
                </a:lnTo>
                <a:lnTo>
                  <a:pt x="2765" y="30"/>
                </a:lnTo>
                <a:lnTo>
                  <a:pt x="3232" y="502"/>
                </a:lnTo>
                <a:lnTo>
                  <a:pt x="3245" y="517"/>
                </a:lnTo>
                <a:lnTo>
                  <a:pt x="3255" y="535"/>
                </a:lnTo>
                <a:lnTo>
                  <a:pt x="3260" y="553"/>
                </a:lnTo>
                <a:lnTo>
                  <a:pt x="3262" y="572"/>
                </a:lnTo>
                <a:lnTo>
                  <a:pt x="3261" y="591"/>
                </a:lnTo>
                <a:lnTo>
                  <a:pt x="3256" y="610"/>
                </a:lnTo>
                <a:lnTo>
                  <a:pt x="3246" y="630"/>
                </a:lnTo>
                <a:lnTo>
                  <a:pt x="3232" y="647"/>
                </a:lnTo>
                <a:lnTo>
                  <a:pt x="2243" y="1646"/>
                </a:lnTo>
                <a:lnTo>
                  <a:pt x="3232" y="2644"/>
                </a:lnTo>
                <a:lnTo>
                  <a:pt x="3246" y="2662"/>
                </a:lnTo>
                <a:lnTo>
                  <a:pt x="3256" y="2681"/>
                </a:lnTo>
                <a:lnTo>
                  <a:pt x="3261" y="2700"/>
                </a:lnTo>
                <a:lnTo>
                  <a:pt x="3262" y="2719"/>
                </a:lnTo>
                <a:lnTo>
                  <a:pt x="3260" y="2738"/>
                </a:lnTo>
                <a:lnTo>
                  <a:pt x="3255" y="2757"/>
                </a:lnTo>
                <a:lnTo>
                  <a:pt x="3245" y="2774"/>
                </a:lnTo>
                <a:lnTo>
                  <a:pt x="3232" y="2790"/>
                </a:lnTo>
                <a:lnTo>
                  <a:pt x="2765" y="3262"/>
                </a:lnTo>
                <a:lnTo>
                  <a:pt x="2749" y="3274"/>
                </a:lnTo>
                <a:lnTo>
                  <a:pt x="2732" y="3284"/>
                </a:lnTo>
                <a:lnTo>
                  <a:pt x="2713" y="3290"/>
                </a:lnTo>
                <a:lnTo>
                  <a:pt x="2695" y="3292"/>
                </a:lnTo>
                <a:lnTo>
                  <a:pt x="2676" y="3290"/>
                </a:lnTo>
                <a:lnTo>
                  <a:pt x="2657" y="3285"/>
                </a:lnTo>
                <a:lnTo>
                  <a:pt x="2638" y="3275"/>
                </a:lnTo>
                <a:lnTo>
                  <a:pt x="2620" y="3262"/>
                </a:lnTo>
                <a:lnTo>
                  <a:pt x="1631" y="2262"/>
                </a:lnTo>
                <a:lnTo>
                  <a:pt x="642" y="3262"/>
                </a:lnTo>
                <a:lnTo>
                  <a:pt x="624" y="3275"/>
                </a:lnTo>
                <a:lnTo>
                  <a:pt x="605" y="3285"/>
                </a:lnTo>
                <a:lnTo>
                  <a:pt x="586" y="3290"/>
                </a:lnTo>
                <a:lnTo>
                  <a:pt x="568" y="3292"/>
                </a:lnTo>
                <a:lnTo>
                  <a:pt x="548" y="3290"/>
                </a:lnTo>
                <a:lnTo>
                  <a:pt x="530" y="3284"/>
                </a:lnTo>
                <a:lnTo>
                  <a:pt x="513" y="3274"/>
                </a:lnTo>
                <a:lnTo>
                  <a:pt x="497" y="3262"/>
                </a:lnTo>
                <a:lnTo>
                  <a:pt x="30" y="2790"/>
                </a:lnTo>
                <a:lnTo>
                  <a:pt x="17" y="2774"/>
                </a:lnTo>
                <a:lnTo>
                  <a:pt x="8" y="2757"/>
                </a:lnTo>
                <a:lnTo>
                  <a:pt x="2" y="2738"/>
                </a:lnTo>
                <a:lnTo>
                  <a:pt x="0" y="2719"/>
                </a:lnTo>
                <a:lnTo>
                  <a:pt x="2" y="2700"/>
                </a:lnTo>
                <a:lnTo>
                  <a:pt x="6" y="2681"/>
                </a:lnTo>
                <a:lnTo>
                  <a:pt x="16" y="2662"/>
                </a:lnTo>
                <a:lnTo>
                  <a:pt x="30" y="2644"/>
                </a:lnTo>
                <a:lnTo>
                  <a:pt x="1019" y="1646"/>
                </a:lnTo>
                <a:lnTo>
                  <a:pt x="30" y="647"/>
                </a:lnTo>
                <a:lnTo>
                  <a:pt x="30" y="647"/>
                </a:lnTo>
                <a:lnTo>
                  <a:pt x="16" y="630"/>
                </a:lnTo>
                <a:lnTo>
                  <a:pt x="6" y="610"/>
                </a:lnTo>
                <a:lnTo>
                  <a:pt x="2" y="591"/>
                </a:lnTo>
                <a:lnTo>
                  <a:pt x="0" y="572"/>
                </a:lnTo>
                <a:lnTo>
                  <a:pt x="2" y="553"/>
                </a:lnTo>
                <a:lnTo>
                  <a:pt x="8" y="535"/>
                </a:lnTo>
                <a:lnTo>
                  <a:pt x="17" y="517"/>
                </a:lnTo>
                <a:lnTo>
                  <a:pt x="30" y="502"/>
                </a:lnTo>
                <a:lnTo>
                  <a:pt x="497" y="30"/>
                </a:lnTo>
                <a:lnTo>
                  <a:pt x="513" y="16"/>
                </a:lnTo>
                <a:lnTo>
                  <a:pt x="530" y="7"/>
                </a:lnTo>
                <a:lnTo>
                  <a:pt x="548" y="2"/>
                </a:lnTo>
                <a:lnTo>
                  <a:pt x="568" y="0"/>
                </a:lnTo>
                <a:close/>
              </a:path>
            </a:pathLst>
          </a:custGeom>
          <a:solidFill>
            <a:srgbClr val="F6A27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3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823158" y="2707333"/>
            <a:ext cx="168442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深度卷积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27010" y="3339429"/>
            <a:ext cx="2181145" cy="18928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在现有结构下粗暴的增加神经网络深度并不能增加分析精度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520" name="文本框 519">
            <a:extLst>
              <a:ext uri="{FF2B5EF4-FFF2-40B4-BE49-F238E27FC236}">
                <a16:creationId xmlns:a16="http://schemas.microsoft.com/office/drawing/2014/main" id="{20AA6B55-854F-412E-898E-B31E825508D9}"/>
              </a:ext>
            </a:extLst>
          </p:cNvPr>
          <p:cNvSpPr txBox="1"/>
          <p:nvPr/>
        </p:nvSpPr>
        <p:spPr>
          <a:xfrm>
            <a:off x="2599452" y="2120779"/>
            <a:ext cx="3736698" cy="7423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精度不理想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Freeform 686">
            <a:extLst>
              <a:ext uri="{FF2B5EF4-FFF2-40B4-BE49-F238E27FC236}">
                <a16:creationId xmlns:a16="http://schemas.microsoft.com/office/drawing/2014/main" id="{0831AF8E-F765-4D93-AB38-529DA359DDF0}"/>
              </a:ext>
            </a:extLst>
          </p:cNvPr>
          <p:cNvSpPr>
            <a:spLocks noEditPoints="1"/>
          </p:cNvSpPr>
          <p:nvPr/>
        </p:nvSpPr>
        <p:spPr bwMode="auto">
          <a:xfrm>
            <a:off x="3762295" y="3855456"/>
            <a:ext cx="1728411" cy="1376799"/>
          </a:xfrm>
          <a:custGeom>
            <a:avLst/>
            <a:gdLst>
              <a:gd name="T0" fmla="*/ 2636 w 3264"/>
              <a:gd name="T1" fmla="*/ 341 h 2596"/>
              <a:gd name="T2" fmla="*/ 1268 w 3264"/>
              <a:gd name="T3" fmla="*/ 1695 h 2596"/>
              <a:gd name="T4" fmla="*/ 628 w 3264"/>
              <a:gd name="T5" fmla="*/ 1063 h 2596"/>
              <a:gd name="T6" fmla="*/ 345 w 3264"/>
              <a:gd name="T7" fmla="*/ 1344 h 2596"/>
              <a:gd name="T8" fmla="*/ 1268 w 3264"/>
              <a:gd name="T9" fmla="*/ 2256 h 2596"/>
              <a:gd name="T10" fmla="*/ 2919 w 3264"/>
              <a:gd name="T11" fmla="*/ 622 h 2596"/>
              <a:gd name="T12" fmla="*/ 2636 w 3264"/>
              <a:gd name="T13" fmla="*/ 341 h 2596"/>
              <a:gd name="T14" fmla="*/ 2636 w 3264"/>
              <a:gd name="T15" fmla="*/ 0 h 2596"/>
              <a:gd name="T16" fmla="*/ 3264 w 3264"/>
              <a:gd name="T17" fmla="*/ 622 h 2596"/>
              <a:gd name="T18" fmla="*/ 1268 w 3264"/>
              <a:gd name="T19" fmla="*/ 2596 h 2596"/>
              <a:gd name="T20" fmla="*/ 0 w 3264"/>
              <a:gd name="T21" fmla="*/ 1344 h 2596"/>
              <a:gd name="T22" fmla="*/ 628 w 3264"/>
              <a:gd name="T23" fmla="*/ 721 h 2596"/>
              <a:gd name="T24" fmla="*/ 1268 w 3264"/>
              <a:gd name="T25" fmla="*/ 1353 h 2596"/>
              <a:gd name="T26" fmla="*/ 2636 w 3264"/>
              <a:gd name="T27" fmla="*/ 0 h 2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64" h="2596">
                <a:moveTo>
                  <a:pt x="2636" y="341"/>
                </a:moveTo>
                <a:lnTo>
                  <a:pt x="1268" y="1695"/>
                </a:lnTo>
                <a:lnTo>
                  <a:pt x="628" y="1063"/>
                </a:lnTo>
                <a:lnTo>
                  <a:pt x="345" y="1344"/>
                </a:lnTo>
                <a:lnTo>
                  <a:pt x="1268" y="2256"/>
                </a:lnTo>
                <a:lnTo>
                  <a:pt x="2919" y="622"/>
                </a:lnTo>
                <a:lnTo>
                  <a:pt x="2636" y="341"/>
                </a:lnTo>
                <a:close/>
                <a:moveTo>
                  <a:pt x="2636" y="0"/>
                </a:moveTo>
                <a:lnTo>
                  <a:pt x="3264" y="622"/>
                </a:lnTo>
                <a:lnTo>
                  <a:pt x="1268" y="2596"/>
                </a:lnTo>
                <a:lnTo>
                  <a:pt x="0" y="1344"/>
                </a:lnTo>
                <a:lnTo>
                  <a:pt x="628" y="721"/>
                </a:lnTo>
                <a:lnTo>
                  <a:pt x="1268" y="1353"/>
                </a:lnTo>
                <a:lnTo>
                  <a:pt x="2636" y="0"/>
                </a:lnTo>
                <a:close/>
              </a:path>
            </a:pathLst>
          </a:custGeom>
          <a:solidFill>
            <a:srgbClr val="F6A27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82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646695" y="2630906"/>
            <a:ext cx="187692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InceptionResNet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65580" y="3779943"/>
            <a:ext cx="2181145" cy="18928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Inception-v4, Inception-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ResNet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and the Impact of Residual Connections on Learning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Deep Residual Learning for Image Recognition </a:t>
            </a:r>
            <a:br>
              <a:rPr lang="en-US" altLang="zh-CN" sz="1200" dirty="0"/>
            </a:b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522" name="Freeform 681">
            <a:extLst>
              <a:ext uri="{FF2B5EF4-FFF2-40B4-BE49-F238E27FC236}">
                <a16:creationId xmlns:a16="http://schemas.microsoft.com/office/drawing/2014/main" id="{8D3E5073-1039-4E36-9BB0-4052D91D6BC8}"/>
              </a:ext>
            </a:extLst>
          </p:cNvPr>
          <p:cNvSpPr/>
          <p:nvPr/>
        </p:nvSpPr>
        <p:spPr bwMode="auto">
          <a:xfrm>
            <a:off x="3597335" y="4331528"/>
            <a:ext cx="1893371" cy="1475712"/>
          </a:xfrm>
          <a:custGeom>
            <a:avLst/>
            <a:gdLst>
              <a:gd name="T0" fmla="*/ 2751 w 3261"/>
              <a:gd name="T1" fmla="*/ 0 h 2544"/>
              <a:gd name="T2" fmla="*/ 3261 w 3261"/>
              <a:gd name="T3" fmla="*/ 508 h 2544"/>
              <a:gd name="T4" fmla="*/ 1222 w 3261"/>
              <a:gd name="T5" fmla="*/ 2544 h 2544"/>
              <a:gd name="T6" fmla="*/ 0 w 3261"/>
              <a:gd name="T7" fmla="*/ 1323 h 2544"/>
              <a:gd name="T8" fmla="*/ 510 w 3261"/>
              <a:gd name="T9" fmla="*/ 814 h 2544"/>
              <a:gd name="T10" fmla="*/ 1222 w 3261"/>
              <a:gd name="T11" fmla="*/ 1527 h 2544"/>
              <a:gd name="T12" fmla="*/ 2751 w 3261"/>
              <a:gd name="T13" fmla="*/ 0 h 2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61" h="2544">
                <a:moveTo>
                  <a:pt x="2751" y="0"/>
                </a:moveTo>
                <a:lnTo>
                  <a:pt x="3261" y="508"/>
                </a:lnTo>
                <a:lnTo>
                  <a:pt x="1222" y="2544"/>
                </a:lnTo>
                <a:lnTo>
                  <a:pt x="0" y="1323"/>
                </a:lnTo>
                <a:lnTo>
                  <a:pt x="510" y="814"/>
                </a:lnTo>
                <a:lnTo>
                  <a:pt x="1222" y="1527"/>
                </a:lnTo>
                <a:lnTo>
                  <a:pt x="2751" y="0"/>
                </a:lnTo>
                <a:close/>
              </a:path>
            </a:pathLst>
          </a:custGeom>
          <a:solidFill>
            <a:srgbClr val="F6A27D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F5C44D-6C77-443F-B5E2-5CAECF19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9" y="1638872"/>
            <a:ext cx="7296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646695" y="2630906"/>
            <a:ext cx="187692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InceptionResNet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65580" y="3779943"/>
            <a:ext cx="2181145" cy="4173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子节点示意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74DCD-001B-4C27-A19E-63B50B7F2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37" y="1303981"/>
            <a:ext cx="2674707" cy="25323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64145F-1A5E-47B9-A798-4E35E989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49" y="3943710"/>
            <a:ext cx="6009524" cy="27904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F11168-EAAB-49A8-9894-44F948692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170" y="998054"/>
            <a:ext cx="3247619" cy="5590476"/>
          </a:xfrm>
          <a:prstGeom prst="rect">
            <a:avLst/>
          </a:prstGeom>
        </p:spPr>
      </p:pic>
      <p:sp>
        <p:nvSpPr>
          <p:cNvPr id="520" name="矩形 519">
            <a:extLst>
              <a:ext uri="{FF2B5EF4-FFF2-40B4-BE49-F238E27FC236}">
                <a16:creationId xmlns:a16="http://schemas.microsoft.com/office/drawing/2014/main" id="{22B0CC4F-81EC-461F-B626-A4FB675F4FD1}"/>
              </a:ext>
            </a:extLst>
          </p:cNvPr>
          <p:cNvSpPr/>
          <p:nvPr/>
        </p:nvSpPr>
        <p:spPr>
          <a:xfrm>
            <a:off x="368061" y="1976238"/>
            <a:ext cx="1726058" cy="854220"/>
          </a:xfrm>
          <a:prstGeom prst="rect">
            <a:avLst/>
          </a:prstGeom>
          <a:solidFill>
            <a:srgbClr val="248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FEF9E6"/>
              </a:solidFill>
            </a:endParaRPr>
          </a:p>
        </p:txBody>
      </p:sp>
      <p:sp>
        <p:nvSpPr>
          <p:cNvPr id="523" name="TextBox 76">
            <a:extLst>
              <a:ext uri="{FF2B5EF4-FFF2-40B4-BE49-F238E27FC236}">
                <a16:creationId xmlns:a16="http://schemas.microsoft.com/office/drawing/2014/main" id="{781DE8DB-87D4-4225-97BA-521603053C90}"/>
              </a:ext>
            </a:extLst>
          </p:cNvPr>
          <p:cNvSpPr txBox="1"/>
          <p:nvPr/>
        </p:nvSpPr>
        <p:spPr>
          <a:xfrm>
            <a:off x="488546" y="2012057"/>
            <a:ext cx="1485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FEF9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en-US" altLang="zh-CN" sz="2400" dirty="0">
              <a:solidFill>
                <a:srgbClr val="FEF9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dirty="0">
                <a:solidFill>
                  <a:srgbClr val="FEF9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41728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92E9187-E5C9-4AAF-A163-A333EC0E7E37}"/>
              </a:ext>
            </a:extLst>
          </p:cNvPr>
          <p:cNvSpPr/>
          <p:nvPr/>
        </p:nvSpPr>
        <p:spPr>
          <a:xfrm>
            <a:off x="8527010" y="1740240"/>
            <a:ext cx="2181145" cy="387244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3" name="TextBox 76">
            <a:extLst>
              <a:ext uri="{FF2B5EF4-FFF2-40B4-BE49-F238E27FC236}">
                <a16:creationId xmlns:a16="http://schemas.microsoft.com/office/drawing/2014/main" id="{742D726E-BA64-4790-A9E6-7C57E7F11896}"/>
              </a:ext>
            </a:extLst>
          </p:cNvPr>
          <p:cNvSpPr txBox="1"/>
          <p:nvPr/>
        </p:nvSpPr>
        <p:spPr>
          <a:xfrm>
            <a:off x="8646695" y="2630906"/>
            <a:ext cx="1876925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InceptionResNet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文本框 515">
            <a:extLst>
              <a:ext uri="{FF2B5EF4-FFF2-40B4-BE49-F238E27FC236}">
                <a16:creationId xmlns:a16="http://schemas.microsoft.com/office/drawing/2014/main" id="{3F636B75-30B2-4F6A-BF5E-BD0A9F4010F4}"/>
              </a:ext>
            </a:extLst>
          </p:cNvPr>
          <p:cNvSpPr txBox="1"/>
          <p:nvPr/>
        </p:nvSpPr>
        <p:spPr>
          <a:xfrm>
            <a:off x="8565580" y="3779943"/>
            <a:ext cx="2181145" cy="4173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子节点示意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AutoShape 59">
            <a:extLst>
              <a:ext uri="{FF2B5EF4-FFF2-40B4-BE49-F238E27FC236}">
                <a16:creationId xmlns:a16="http://schemas.microsoft.com/office/drawing/2014/main" id="{A22F96CE-011E-4688-9BDE-6B374E6D623D}"/>
              </a:ext>
            </a:extLst>
          </p:cNvPr>
          <p:cNvSpPr/>
          <p:nvPr/>
        </p:nvSpPr>
        <p:spPr bwMode="auto">
          <a:xfrm>
            <a:off x="9396861" y="2038862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8180B4-6794-4035-B3D7-56F3156A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25" y="1364120"/>
            <a:ext cx="2978637" cy="4913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246B09-E67B-4DCB-B8D8-A14B4D12F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12" y="1329288"/>
            <a:ext cx="2557143" cy="50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3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04</a:t>
            </a:r>
          </a:p>
        </p:txBody>
      </p:sp>
    </p:spTree>
    <p:extLst>
      <p:ext uri="{BB962C8B-B14F-4D97-AF65-F5344CB8AC3E}">
        <p14:creationId xmlns:p14="http://schemas.microsoft.com/office/powerpoint/2010/main" val="2517213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808217" y="3266714"/>
            <a:ext cx="127138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235627E-0CD9-4AEA-B982-79D1D4B76E18}"/>
              </a:ext>
            </a:extLst>
          </p:cNvPr>
          <p:cNvSpPr txBox="1"/>
          <p:nvPr/>
        </p:nvSpPr>
        <p:spPr>
          <a:xfrm>
            <a:off x="2840433" y="2158652"/>
            <a:ext cx="4383327" cy="209288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单边函数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不会出现梯度消失问题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计算简单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输出具备稀疏性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7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808217" y="3266714"/>
            <a:ext cx="127138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初始值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235627E-0CD9-4AEA-B982-79D1D4B76E18}"/>
              </a:ext>
            </a:extLst>
          </p:cNvPr>
          <p:cNvSpPr txBox="1"/>
          <p:nvPr/>
        </p:nvSpPr>
        <p:spPr>
          <a:xfrm>
            <a:off x="2840433" y="2158652"/>
            <a:ext cx="4383327" cy="1653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过大的初始值使得在用其他激活函数时梯度下降缓慢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本次实践中初始值选取过大使得计算结果溢出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0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1029374" y="1409214"/>
            <a:ext cx="4148268" cy="4039572"/>
            <a:chOff x="2410" y="593"/>
            <a:chExt cx="3015" cy="2936"/>
          </a:xfrm>
          <a:solidFill>
            <a:srgbClr val="F6A27D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矩形 343"/>
          <p:cNvSpPr/>
          <p:nvPr/>
        </p:nvSpPr>
        <p:spPr>
          <a:xfrm>
            <a:off x="612629" y="3069441"/>
            <a:ext cx="4707516" cy="716267"/>
          </a:xfrm>
          <a:prstGeom prst="rect">
            <a:avLst/>
          </a:prstGeom>
          <a:solidFill>
            <a:srgbClr val="FEF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PA_文本框 8"/>
          <p:cNvSpPr txBox="1"/>
          <p:nvPr>
            <p:custDataLst>
              <p:tags r:id="rId1"/>
            </p:custDataLst>
          </p:nvPr>
        </p:nvSpPr>
        <p:spPr>
          <a:xfrm>
            <a:off x="1140643" y="3073631"/>
            <a:ext cx="37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7009813" y="586909"/>
            <a:ext cx="2132556" cy="822305"/>
            <a:chOff x="6479726" y="1417491"/>
            <a:chExt cx="2132556" cy="822305"/>
          </a:xfrm>
        </p:grpSpPr>
        <p:sp>
          <p:nvSpPr>
            <p:cNvPr id="347" name="TextBox 32"/>
            <p:cNvSpPr txBox="1">
              <a:spLocks noChangeArrowheads="1"/>
            </p:cNvSpPr>
            <p:nvPr/>
          </p:nvSpPr>
          <p:spPr bwMode="auto">
            <a:xfrm>
              <a:off x="6479726" y="1417491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7350398" y="1605533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009813" y="1727498"/>
            <a:ext cx="2132556" cy="822305"/>
            <a:chOff x="6479726" y="2517018"/>
            <a:chExt cx="2132556" cy="822305"/>
          </a:xfrm>
        </p:grpSpPr>
        <p:sp>
          <p:nvSpPr>
            <p:cNvPr id="351" name="TextBox 32"/>
            <p:cNvSpPr txBox="1">
              <a:spLocks noChangeArrowheads="1"/>
            </p:cNvSpPr>
            <p:nvPr/>
          </p:nvSpPr>
          <p:spPr bwMode="auto">
            <a:xfrm>
              <a:off x="6479726" y="2517018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7350398" y="2743597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数据准备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009813" y="2904019"/>
            <a:ext cx="2132556" cy="822305"/>
            <a:chOff x="6479726" y="3611645"/>
            <a:chExt cx="2132556" cy="822305"/>
          </a:xfrm>
        </p:grpSpPr>
        <p:sp>
          <p:nvSpPr>
            <p:cNvPr id="355" name="TextBox 32"/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7350398" y="3815048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模型设计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8" name="组合 357"/>
          <p:cNvGrpSpPr/>
          <p:nvPr/>
        </p:nvGrpSpPr>
        <p:grpSpPr>
          <a:xfrm>
            <a:off x="7009813" y="4080539"/>
            <a:ext cx="2132556" cy="822305"/>
            <a:chOff x="6479726" y="4698754"/>
            <a:chExt cx="2132556" cy="822305"/>
          </a:xfrm>
        </p:grpSpPr>
        <p:sp>
          <p:nvSpPr>
            <p:cNvPr id="359" name="TextBox 32"/>
            <p:cNvSpPr txBox="1">
              <a:spLocks noChangeArrowheads="1"/>
            </p:cNvSpPr>
            <p:nvPr/>
          </p:nvSpPr>
          <p:spPr bwMode="auto">
            <a:xfrm>
              <a:off x="6479726" y="4698754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0" name="矩形 359"/>
            <p:cNvSpPr/>
            <p:nvPr/>
          </p:nvSpPr>
          <p:spPr>
            <a:xfrm>
              <a:off x="7350398" y="4928342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参数调整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2" name="组合 361">
            <a:extLst>
              <a:ext uri="{FF2B5EF4-FFF2-40B4-BE49-F238E27FC236}">
                <a16:creationId xmlns:a16="http://schemas.microsoft.com/office/drawing/2014/main" id="{E3C8A658-083D-4757-A9CB-24FE9675CCFE}"/>
              </a:ext>
            </a:extLst>
          </p:cNvPr>
          <p:cNvGrpSpPr/>
          <p:nvPr/>
        </p:nvGrpSpPr>
        <p:grpSpPr>
          <a:xfrm>
            <a:off x="7009813" y="5228602"/>
            <a:ext cx="2132556" cy="822305"/>
            <a:chOff x="6479726" y="3611645"/>
            <a:chExt cx="2132556" cy="822305"/>
          </a:xfrm>
        </p:grpSpPr>
        <p:sp>
          <p:nvSpPr>
            <p:cNvPr id="363" name="TextBox 32">
              <a:extLst>
                <a:ext uri="{FF2B5EF4-FFF2-40B4-BE49-F238E27FC236}">
                  <a16:creationId xmlns:a16="http://schemas.microsoft.com/office/drawing/2014/main" id="{6157C829-3E15-4BF4-86B5-1C3AB55375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9726" y="3611645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4" name="矩形 363">
              <a:extLst>
                <a:ext uri="{FF2B5EF4-FFF2-40B4-BE49-F238E27FC236}">
                  <a16:creationId xmlns:a16="http://schemas.microsoft.com/office/drawing/2014/main" id="{35349157-DDBC-41C5-9BEC-D9BEFD10CCD7}"/>
                </a:ext>
              </a:extLst>
            </p:cNvPr>
            <p:cNvSpPr/>
            <p:nvPr/>
          </p:nvSpPr>
          <p:spPr>
            <a:xfrm>
              <a:off x="7350398" y="3815048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结果总结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808217" y="3266714"/>
            <a:ext cx="127138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梯度参数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235627E-0CD9-4AEA-B982-79D1D4B76E18}"/>
              </a:ext>
            </a:extLst>
          </p:cNvPr>
          <p:cNvSpPr txBox="1"/>
          <p:nvPr/>
        </p:nvSpPr>
        <p:spPr>
          <a:xfrm>
            <a:off x="2840433" y="2158652"/>
            <a:ext cx="4383327" cy="16537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过大的初始值使得在用其他激活函数时梯度下降缓慢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本次实践中初始值选取过大使得计算结果溢出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1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641080" y="3266714"/>
            <a:ext cx="160019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批尺寸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文本框 523">
            <a:extLst>
              <a:ext uri="{FF2B5EF4-FFF2-40B4-BE49-F238E27FC236}">
                <a16:creationId xmlns:a16="http://schemas.microsoft.com/office/drawing/2014/main" id="{2235627E-0CD9-4AEA-B982-79D1D4B76E18}"/>
              </a:ext>
            </a:extLst>
          </p:cNvPr>
          <p:cNvSpPr txBox="1"/>
          <p:nvPr/>
        </p:nvSpPr>
        <p:spPr>
          <a:xfrm>
            <a:off x="1722194" y="1668008"/>
            <a:ext cx="6055336" cy="2492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过小的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会使得梯度的选择有很大的随机性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这会使得迭代过程收敛很慢，极端情况会无法收敛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会使得内存计算消耗过大，同样会减慢收敛速度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 SIZE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的选取应与梯度复杂程度相关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CDFAB-0A62-4933-A2C2-B1153E36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23" y="4197055"/>
            <a:ext cx="9002100" cy="19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641080" y="3266714"/>
            <a:ext cx="160019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梯度参数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4" name="文本框 523">
                <a:extLst>
                  <a:ext uri="{FF2B5EF4-FFF2-40B4-BE49-F238E27FC236}">
                    <a16:creationId xmlns:a16="http://schemas.microsoft.com/office/drawing/2014/main" id="{2235627E-0CD9-4AEA-B982-79D1D4B76E18}"/>
                  </a:ext>
                </a:extLst>
              </p:cNvPr>
              <p:cNvSpPr txBox="1"/>
              <p:nvPr/>
            </p:nvSpPr>
            <p:spPr>
              <a:xfrm>
                <a:off x="2718513" y="1774688"/>
                <a:ext cx="4383327" cy="249305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同样是关于梯度的参数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实验过程中选择的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如果选择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zh-CN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迭代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过程会出现较大波动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如果选择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m:rPr>
                        <m:sty m:val="p"/>
                      </m:rP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e</m:t>
                    </m:r>
                    <m: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-4</m:t>
                    </m:r>
                  </m:oMath>
                </a14:m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迭代过程收敛速度会明显降低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24" name="文本框 523">
                <a:extLst>
                  <a:ext uri="{FF2B5EF4-FFF2-40B4-BE49-F238E27FC236}">
                    <a16:creationId xmlns:a16="http://schemas.microsoft.com/office/drawing/2014/main" id="{2235627E-0CD9-4AEA-B982-79D1D4B7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13" y="1774688"/>
                <a:ext cx="4383327" cy="2493055"/>
              </a:xfrm>
              <a:prstGeom prst="rect">
                <a:avLst/>
              </a:prstGeom>
              <a:blipFill>
                <a:blip r:embed="rId3"/>
                <a:stretch>
                  <a:fillRect l="-1530" r="-1113" b="-1956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6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参数调整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ADJUSTMENT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圆角矩形 511">
            <a:extLst>
              <a:ext uri="{FF2B5EF4-FFF2-40B4-BE49-F238E27FC236}">
                <a16:creationId xmlns:a16="http://schemas.microsoft.com/office/drawing/2014/main" id="{E8CF766A-5C65-4537-BB95-05ACF084E8C9}"/>
              </a:ext>
            </a:extLst>
          </p:cNvPr>
          <p:cNvSpPr/>
          <p:nvPr/>
        </p:nvSpPr>
        <p:spPr>
          <a:xfrm>
            <a:off x="8353337" y="2299621"/>
            <a:ext cx="2181145" cy="1586579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7" name="TextBox 76">
            <a:extLst>
              <a:ext uri="{FF2B5EF4-FFF2-40B4-BE49-F238E27FC236}">
                <a16:creationId xmlns:a16="http://schemas.microsoft.com/office/drawing/2014/main" id="{E8522098-4F4B-4ABD-9042-5855E5649B43}"/>
              </a:ext>
            </a:extLst>
          </p:cNvPr>
          <p:cNvSpPr txBox="1"/>
          <p:nvPr/>
        </p:nvSpPr>
        <p:spPr>
          <a:xfrm>
            <a:off x="8641080" y="3266714"/>
            <a:ext cx="160019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4" name="文本框 523">
                <a:extLst>
                  <a:ext uri="{FF2B5EF4-FFF2-40B4-BE49-F238E27FC236}">
                    <a16:creationId xmlns:a16="http://schemas.microsoft.com/office/drawing/2014/main" id="{2235627E-0CD9-4AEA-B982-79D1D4B76E18}"/>
                  </a:ext>
                </a:extLst>
              </p:cNvPr>
              <p:cNvSpPr txBox="1"/>
              <p:nvPr/>
            </p:nvSpPr>
            <p:spPr>
              <a:xfrm>
                <a:off x="2718513" y="2420328"/>
                <a:ext cx="4383327" cy="169277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防止过拟合参数，迭代过程中随机选择一部分权值不变。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实验过程中选择的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zh-CN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0.5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在此次试验中并未产生明显影响</a:t>
                </a:r>
                <a:endPara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24" name="文本框 523">
                <a:extLst>
                  <a:ext uri="{FF2B5EF4-FFF2-40B4-BE49-F238E27FC236}">
                    <a16:creationId xmlns:a16="http://schemas.microsoft.com/office/drawing/2014/main" id="{2235627E-0CD9-4AEA-B982-79D1D4B76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13" y="2420328"/>
                <a:ext cx="4383327" cy="1692771"/>
              </a:xfrm>
              <a:prstGeom prst="rect">
                <a:avLst/>
              </a:prstGeom>
              <a:blipFill>
                <a:blip r:embed="rId3"/>
                <a:stretch>
                  <a:fillRect l="-1530" b="-3237"/>
                </a:stretch>
              </a:blipFill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8" name="AutoShape 59">
            <a:extLst>
              <a:ext uri="{FF2B5EF4-FFF2-40B4-BE49-F238E27FC236}">
                <a16:creationId xmlns:a16="http://schemas.microsoft.com/office/drawing/2014/main" id="{3AEC7DB6-08DB-41E0-811C-9B5356BD1EF0}"/>
              </a:ext>
            </a:extLst>
          </p:cNvPr>
          <p:cNvSpPr/>
          <p:nvPr/>
        </p:nvSpPr>
        <p:spPr bwMode="auto">
          <a:xfrm>
            <a:off x="9223188" y="2598243"/>
            <a:ext cx="447744" cy="44577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F6A27D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8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05</a:t>
            </a:r>
          </a:p>
        </p:txBody>
      </p:sp>
    </p:spTree>
    <p:extLst>
      <p:ext uri="{BB962C8B-B14F-4D97-AF65-F5344CB8AC3E}">
        <p14:creationId xmlns:p14="http://schemas.microsoft.com/office/powerpoint/2010/main" val="1315473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7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2" name="TextBox 76"/>
          <p:cNvSpPr txBox="1"/>
          <p:nvPr/>
        </p:nvSpPr>
        <p:spPr>
          <a:xfrm>
            <a:off x="6496193" y="23560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最终误差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3" name="文本框 532"/>
          <p:cNvSpPr txBox="1"/>
          <p:nvPr/>
        </p:nvSpPr>
        <p:spPr>
          <a:xfrm>
            <a:off x="6496193" y="2896993"/>
            <a:ext cx="4427002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迭代过程收敛速度很快，在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次左右已经能达到很好的结果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最终误差在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23EC0D-68E0-4EF1-81A6-5B68F187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2" y="1715922"/>
            <a:ext cx="5542857" cy="350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2" name="TextBox 76"/>
          <p:cNvSpPr txBox="1"/>
          <p:nvPr/>
        </p:nvSpPr>
        <p:spPr>
          <a:xfrm>
            <a:off x="4906455" y="584766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部分原始图像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72047A-5D60-4C16-B1F6-E8B3B3B6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27" y="1491197"/>
            <a:ext cx="7949513" cy="3856401"/>
          </a:xfrm>
          <a:prstGeom prst="rect">
            <a:avLst/>
          </a:prstGeom>
        </p:spPr>
      </p:pic>
      <p:sp>
        <p:nvSpPr>
          <p:cNvPr id="512" name="TextBox 76">
            <a:extLst>
              <a:ext uri="{FF2B5EF4-FFF2-40B4-BE49-F238E27FC236}">
                <a16:creationId xmlns:a16="http://schemas.microsoft.com/office/drawing/2014/main" id="{F69F663D-443A-4702-AC2E-39F66DB9E459}"/>
              </a:ext>
            </a:extLst>
          </p:cNvPr>
          <p:cNvSpPr txBox="1"/>
          <p:nvPr/>
        </p:nvSpPr>
        <p:spPr>
          <a:xfrm>
            <a:off x="5490707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2EBCA788-5DF0-45A2-83AE-A3C7BCF8FD8D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0B7E4FE4-D6AB-4D60-9EDE-940619D9DEC0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8659FE09-802D-4A79-8856-914B03DB15A2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4B6EFB36-75F6-4A9A-BCF7-329D5418780E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764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2" name="TextBox 76"/>
          <p:cNvSpPr txBox="1"/>
          <p:nvPr/>
        </p:nvSpPr>
        <p:spPr>
          <a:xfrm>
            <a:off x="5454382" y="49180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鼻子位置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0F542-B4A2-40F9-A438-3BFA0885F3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17259" y="1426900"/>
            <a:ext cx="2957145" cy="22178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B96809-4D05-44F7-9CF3-701CE2CD1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55628" y="1426901"/>
            <a:ext cx="2957145" cy="22178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E8C9EB-6F6A-4B73-B1B6-4521BED91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93997" y="1426900"/>
            <a:ext cx="2957145" cy="2217859"/>
          </a:xfrm>
          <a:prstGeom prst="rect">
            <a:avLst/>
          </a:prstGeom>
        </p:spPr>
      </p:pic>
      <p:sp>
        <p:nvSpPr>
          <p:cNvPr id="512" name="TextBox 76">
            <a:extLst>
              <a:ext uri="{FF2B5EF4-FFF2-40B4-BE49-F238E27FC236}">
                <a16:creationId xmlns:a16="http://schemas.microsoft.com/office/drawing/2014/main" id="{A8E1EA74-7B46-4EE9-B212-653B33E1BB27}"/>
              </a:ext>
            </a:extLst>
          </p:cNvPr>
          <p:cNvSpPr txBox="1"/>
          <p:nvPr/>
        </p:nvSpPr>
        <p:spPr>
          <a:xfrm>
            <a:off x="5490707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80828A0D-F94C-41A2-96D9-362C3F501717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ACCB5914-1AE5-4B66-828B-1B5A721B5FD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09DEF068-A935-4B13-8593-71275765D149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571F7E87-7213-4AA5-8459-AADEEF2A157A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2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2" name="TextBox 76"/>
          <p:cNvSpPr txBox="1"/>
          <p:nvPr/>
        </p:nvSpPr>
        <p:spPr>
          <a:xfrm>
            <a:off x="1187819" y="3203523"/>
            <a:ext cx="1028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https://github.com/cangyeone/NNlearn/tree/master/examples/FACE</a:t>
            </a: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7E0670E8-651E-4FB0-BE4B-7B9C170438A5}"/>
              </a:ext>
            </a:extLst>
          </p:cNvPr>
          <p:cNvSpPr txBox="1"/>
          <p:nvPr/>
        </p:nvSpPr>
        <p:spPr>
          <a:xfrm>
            <a:off x="5490707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结果总结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BE711E27-008D-45B7-94B9-6BF1A753A0D6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374AE56B-E399-47E5-9E24-B5A75524AAA0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C0677A7A-9568-4606-ADD1-17C73E03EC1A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1CEF0E0E-9590-468E-8B90-905E22805680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2" name="TextBox 76">
            <a:extLst>
              <a:ext uri="{FF2B5EF4-FFF2-40B4-BE49-F238E27FC236}">
                <a16:creationId xmlns:a16="http://schemas.microsoft.com/office/drawing/2014/main" id="{3B6B3A3A-27D3-4810-BE42-39C68197E6CE}"/>
              </a:ext>
            </a:extLst>
          </p:cNvPr>
          <p:cNvSpPr txBox="1"/>
          <p:nvPr/>
        </p:nvSpPr>
        <p:spPr>
          <a:xfrm>
            <a:off x="5623360" y="43077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程序获取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2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06342"/>
            <a:ext cx="452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</a:p>
          <a:p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C789F99-B120-4AE8-9CC2-D4A2408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ANALISYS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0" name="Rounded Rectangle 4">
            <a:extLst>
              <a:ext uri="{FF2B5EF4-FFF2-40B4-BE49-F238E27FC236}">
                <a16:creationId xmlns:a16="http://schemas.microsoft.com/office/drawing/2014/main" id="{8B9FF36D-1068-47B3-B6EE-057E0FF6C7A2}"/>
              </a:ext>
            </a:extLst>
          </p:cNvPr>
          <p:cNvSpPr/>
          <p:nvPr/>
        </p:nvSpPr>
        <p:spPr>
          <a:xfrm>
            <a:off x="1098770" y="2287866"/>
            <a:ext cx="2813050" cy="1163638"/>
          </a:xfrm>
          <a:prstGeom prst="roundRect">
            <a:avLst>
              <a:gd name="adj" fmla="val 10132"/>
            </a:avLst>
          </a:prstGeom>
          <a:solidFill>
            <a:srgbClr val="E768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22" name="Elbow Connector 106">
            <a:extLst>
              <a:ext uri="{FF2B5EF4-FFF2-40B4-BE49-F238E27FC236}">
                <a16:creationId xmlns:a16="http://schemas.microsoft.com/office/drawing/2014/main" id="{BB1D3112-FAF5-4D06-ACFE-13C12707B40D}"/>
              </a:ext>
            </a:extLst>
          </p:cNvPr>
          <p:cNvCxnSpPr>
            <a:cxnSpLocks noChangeShapeType="1"/>
            <a:stCxn id="520" idx="3"/>
          </p:cNvCxnSpPr>
          <p:nvPr/>
        </p:nvCxnSpPr>
        <p:spPr bwMode="auto">
          <a:xfrm>
            <a:off x="3911820" y="2869685"/>
            <a:ext cx="1419468" cy="1039992"/>
          </a:xfrm>
          <a:prstGeom prst="bentConnector3">
            <a:avLst>
              <a:gd name="adj1" fmla="val 67232"/>
            </a:avLst>
          </a:prstGeom>
          <a:noFill/>
          <a:ln w="38100" algn="ctr">
            <a:solidFill>
              <a:schemeClr val="accent1">
                <a:lumMod val="60000"/>
                <a:lumOff val="40000"/>
              </a:schemeClr>
            </a:solidFill>
            <a:miter lim="800000"/>
            <a:headEnd type="triangle" w="lg" len="med"/>
            <a:tailEnd type="oval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4" name="矩形 523">
            <a:extLst>
              <a:ext uri="{FF2B5EF4-FFF2-40B4-BE49-F238E27FC236}">
                <a16:creationId xmlns:a16="http://schemas.microsoft.com/office/drawing/2014/main" id="{8503BF79-2C33-4883-876D-7C6C9FA4171A}"/>
              </a:ext>
            </a:extLst>
          </p:cNvPr>
          <p:cNvSpPr/>
          <p:nvPr/>
        </p:nvSpPr>
        <p:spPr>
          <a:xfrm>
            <a:off x="2133824" y="2614899"/>
            <a:ext cx="1481496" cy="53704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脸部轮廓</a:t>
            </a:r>
          </a:p>
        </p:txBody>
      </p:sp>
      <p:sp>
        <p:nvSpPr>
          <p:cNvPr id="528" name="Rounded Rectangle 94">
            <a:extLst>
              <a:ext uri="{FF2B5EF4-FFF2-40B4-BE49-F238E27FC236}">
                <a16:creationId xmlns:a16="http://schemas.microsoft.com/office/drawing/2014/main" id="{EFBEA70E-1D2E-47D4-9F32-F98AC48E8474}"/>
              </a:ext>
            </a:extLst>
          </p:cNvPr>
          <p:cNvSpPr/>
          <p:nvPr/>
        </p:nvSpPr>
        <p:spPr>
          <a:xfrm>
            <a:off x="1098770" y="4066426"/>
            <a:ext cx="2813050" cy="1163638"/>
          </a:xfrm>
          <a:prstGeom prst="roundRect">
            <a:avLst>
              <a:gd name="adj" fmla="val 10132"/>
            </a:avLst>
          </a:prstGeom>
          <a:solidFill>
            <a:srgbClr val="5BA7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29" name="Elbow Connector 107">
            <a:extLst>
              <a:ext uri="{FF2B5EF4-FFF2-40B4-BE49-F238E27FC236}">
                <a16:creationId xmlns:a16="http://schemas.microsoft.com/office/drawing/2014/main" id="{84EF3A94-D6E3-43BE-9261-C7C10ABDB36A}"/>
              </a:ext>
            </a:extLst>
          </p:cNvPr>
          <p:cNvCxnSpPr>
            <a:cxnSpLocks noChangeShapeType="1"/>
            <a:stCxn id="528" idx="3"/>
          </p:cNvCxnSpPr>
          <p:nvPr/>
        </p:nvCxnSpPr>
        <p:spPr bwMode="auto">
          <a:xfrm flipV="1">
            <a:off x="3911820" y="3909677"/>
            <a:ext cx="1419468" cy="738568"/>
          </a:xfrm>
          <a:prstGeom prst="bentConnector5">
            <a:avLst>
              <a:gd name="adj1" fmla="val 50000"/>
              <a:gd name="adj2" fmla="val 895"/>
              <a:gd name="adj3" fmla="val 67509"/>
            </a:avLst>
          </a:prstGeom>
          <a:noFill/>
          <a:ln w="38100" algn="ctr">
            <a:solidFill>
              <a:schemeClr val="accent3">
                <a:lumMod val="60000"/>
                <a:lumOff val="40000"/>
              </a:schemeClr>
            </a:solidFill>
            <a:miter lim="800000"/>
            <a:headEnd type="triangle" w="lg" len="med"/>
            <a:tailEnd type="oval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1" name="Rounded Rectangle 29">
            <a:extLst>
              <a:ext uri="{FF2B5EF4-FFF2-40B4-BE49-F238E27FC236}">
                <a16:creationId xmlns:a16="http://schemas.microsoft.com/office/drawing/2014/main" id="{58E0B504-67EC-4F86-AFD6-B8DF20930893}"/>
              </a:ext>
            </a:extLst>
          </p:cNvPr>
          <p:cNvSpPr/>
          <p:nvPr/>
        </p:nvSpPr>
        <p:spPr>
          <a:xfrm>
            <a:off x="8666816" y="2299731"/>
            <a:ext cx="2813050" cy="1163638"/>
          </a:xfrm>
          <a:prstGeom prst="roundRect">
            <a:avLst>
              <a:gd name="adj" fmla="val 10132"/>
            </a:avLst>
          </a:prstGeom>
          <a:solidFill>
            <a:srgbClr val="5BA78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32" name="Elbow Connector 45">
            <a:extLst>
              <a:ext uri="{FF2B5EF4-FFF2-40B4-BE49-F238E27FC236}">
                <a16:creationId xmlns:a16="http://schemas.microsoft.com/office/drawing/2014/main" id="{EDDCE320-27B3-45F2-8A81-1184B27BCF35}"/>
              </a:ext>
            </a:extLst>
          </p:cNvPr>
          <p:cNvCxnSpPr>
            <a:cxnSpLocks noChangeShapeType="1"/>
            <a:stCxn id="531" idx="1"/>
          </p:cNvCxnSpPr>
          <p:nvPr/>
        </p:nvCxnSpPr>
        <p:spPr bwMode="auto">
          <a:xfrm rot="10800000" flipV="1">
            <a:off x="7075952" y="2881549"/>
            <a:ext cx="1590864" cy="1028127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chemeClr val="accent3">
                <a:lumMod val="60000"/>
                <a:lumOff val="40000"/>
              </a:schemeClr>
            </a:solidFill>
            <a:miter lim="800000"/>
            <a:headEnd type="triangle" w="lg" len="med"/>
            <a:tailEnd type="oval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7" name="Rounded Rectangle 35">
            <a:extLst>
              <a:ext uri="{FF2B5EF4-FFF2-40B4-BE49-F238E27FC236}">
                <a16:creationId xmlns:a16="http://schemas.microsoft.com/office/drawing/2014/main" id="{ADE738F9-DB9C-43CE-8E34-02C96043B501}"/>
              </a:ext>
            </a:extLst>
          </p:cNvPr>
          <p:cNvSpPr/>
          <p:nvPr/>
        </p:nvSpPr>
        <p:spPr>
          <a:xfrm>
            <a:off x="8666816" y="4061494"/>
            <a:ext cx="2813050" cy="1163638"/>
          </a:xfrm>
          <a:prstGeom prst="roundRect">
            <a:avLst>
              <a:gd name="adj" fmla="val 10132"/>
            </a:avLst>
          </a:prstGeom>
          <a:solidFill>
            <a:srgbClr val="E7686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38" name="Elbow Connector 46">
            <a:extLst>
              <a:ext uri="{FF2B5EF4-FFF2-40B4-BE49-F238E27FC236}">
                <a16:creationId xmlns:a16="http://schemas.microsoft.com/office/drawing/2014/main" id="{5D48F308-5DAA-4F9F-AD4F-E1741A43C58D}"/>
              </a:ext>
            </a:extLst>
          </p:cNvPr>
          <p:cNvCxnSpPr>
            <a:cxnSpLocks noChangeShapeType="1"/>
            <a:stCxn id="537" idx="1"/>
          </p:cNvCxnSpPr>
          <p:nvPr/>
        </p:nvCxnSpPr>
        <p:spPr bwMode="auto">
          <a:xfrm rot="10800000">
            <a:off x="7075952" y="3909677"/>
            <a:ext cx="1590864" cy="733636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chemeClr val="accent1">
                <a:lumMod val="60000"/>
                <a:lumOff val="40000"/>
              </a:schemeClr>
            </a:solidFill>
            <a:miter lim="800000"/>
            <a:headEnd type="triangle" w="lg" len="med"/>
            <a:tailEnd type="oval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3" name="矩形 542">
            <a:extLst>
              <a:ext uri="{FF2B5EF4-FFF2-40B4-BE49-F238E27FC236}">
                <a16:creationId xmlns:a16="http://schemas.microsoft.com/office/drawing/2014/main" id="{9D85720A-84B8-4876-8DBE-98CA376BF90E}"/>
              </a:ext>
            </a:extLst>
          </p:cNvPr>
          <p:cNvSpPr/>
          <p:nvPr/>
        </p:nvSpPr>
        <p:spPr>
          <a:xfrm>
            <a:off x="2133824" y="4348534"/>
            <a:ext cx="1481496" cy="53704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眼部特征</a:t>
            </a:r>
          </a:p>
        </p:txBody>
      </p:sp>
      <p:sp>
        <p:nvSpPr>
          <p:cNvPr id="544" name="矩形 543">
            <a:extLst>
              <a:ext uri="{FF2B5EF4-FFF2-40B4-BE49-F238E27FC236}">
                <a16:creationId xmlns:a16="http://schemas.microsoft.com/office/drawing/2014/main" id="{2302D2D6-E299-4A1F-9448-D09E43BEB0E8}"/>
              </a:ext>
            </a:extLst>
          </p:cNvPr>
          <p:cNvSpPr/>
          <p:nvPr/>
        </p:nvSpPr>
        <p:spPr>
          <a:xfrm>
            <a:off x="8976015" y="2641044"/>
            <a:ext cx="1481496" cy="53704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嘴部特征</a:t>
            </a:r>
          </a:p>
        </p:txBody>
      </p:sp>
      <p:sp>
        <p:nvSpPr>
          <p:cNvPr id="546" name="矩形 545">
            <a:extLst>
              <a:ext uri="{FF2B5EF4-FFF2-40B4-BE49-F238E27FC236}">
                <a16:creationId xmlns:a16="http://schemas.microsoft.com/office/drawing/2014/main" id="{F0EAC065-ED69-4934-84FF-33CEE697E030}"/>
              </a:ext>
            </a:extLst>
          </p:cNvPr>
          <p:cNvSpPr/>
          <p:nvPr/>
        </p:nvSpPr>
        <p:spPr>
          <a:xfrm>
            <a:off x="8976015" y="4343602"/>
            <a:ext cx="1481496" cy="53704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其他特征</a:t>
            </a:r>
          </a:p>
        </p:txBody>
      </p:sp>
      <p:sp>
        <p:nvSpPr>
          <p:cNvPr id="549" name="Freeform 312">
            <a:extLst>
              <a:ext uri="{FF2B5EF4-FFF2-40B4-BE49-F238E27FC236}">
                <a16:creationId xmlns:a16="http://schemas.microsoft.com/office/drawing/2014/main" id="{DCFA7538-BB56-4570-8893-27063771011D}"/>
              </a:ext>
            </a:extLst>
          </p:cNvPr>
          <p:cNvSpPr>
            <a:spLocks noEditPoints="1"/>
          </p:cNvSpPr>
          <p:nvPr/>
        </p:nvSpPr>
        <p:spPr bwMode="auto">
          <a:xfrm>
            <a:off x="1529776" y="4494896"/>
            <a:ext cx="469413" cy="296834"/>
          </a:xfrm>
          <a:custGeom>
            <a:avLst/>
            <a:gdLst>
              <a:gd name="T0" fmla="*/ 688 w 3261"/>
              <a:gd name="T1" fmla="*/ 648 h 2064"/>
              <a:gd name="T2" fmla="*/ 450 w 3261"/>
              <a:gd name="T3" fmla="*/ 892 h 2064"/>
              <a:gd name="T4" fmla="*/ 450 w 3261"/>
              <a:gd name="T5" fmla="*/ 1172 h 2064"/>
              <a:gd name="T6" fmla="*/ 688 w 3261"/>
              <a:gd name="T7" fmla="*/ 1416 h 2064"/>
              <a:gd name="T8" fmla="*/ 976 w 3261"/>
              <a:gd name="T9" fmla="*/ 1601 h 2064"/>
              <a:gd name="T10" fmla="*/ 1294 w 3261"/>
              <a:gd name="T11" fmla="*/ 1715 h 2064"/>
              <a:gd name="T12" fmla="*/ 1631 w 3261"/>
              <a:gd name="T13" fmla="*/ 1755 h 2064"/>
              <a:gd name="T14" fmla="*/ 1967 w 3261"/>
              <a:gd name="T15" fmla="*/ 1715 h 2064"/>
              <a:gd name="T16" fmla="*/ 2285 w 3261"/>
              <a:gd name="T17" fmla="*/ 1601 h 2064"/>
              <a:gd name="T18" fmla="*/ 2572 w 3261"/>
              <a:gd name="T19" fmla="*/ 1416 h 2064"/>
              <a:gd name="T20" fmla="*/ 2811 w 3261"/>
              <a:gd name="T21" fmla="*/ 1172 h 2064"/>
              <a:gd name="T22" fmla="*/ 2811 w 3261"/>
              <a:gd name="T23" fmla="*/ 892 h 2064"/>
              <a:gd name="T24" fmla="*/ 2572 w 3261"/>
              <a:gd name="T25" fmla="*/ 648 h 2064"/>
              <a:gd name="T26" fmla="*/ 2414 w 3261"/>
              <a:gd name="T27" fmla="*/ 578 h 2064"/>
              <a:gd name="T28" fmla="*/ 2446 w 3261"/>
              <a:gd name="T29" fmla="*/ 806 h 2064"/>
              <a:gd name="T30" fmla="*/ 2400 w 3261"/>
              <a:gd name="T31" fmla="*/ 1080 h 2064"/>
              <a:gd name="T32" fmla="*/ 2272 w 3261"/>
              <a:gd name="T33" fmla="*/ 1316 h 2064"/>
              <a:gd name="T34" fmla="*/ 2080 w 3261"/>
              <a:gd name="T35" fmla="*/ 1496 h 2064"/>
              <a:gd name="T36" fmla="*/ 1837 w 3261"/>
              <a:gd name="T37" fmla="*/ 1605 h 2064"/>
              <a:gd name="T38" fmla="*/ 1561 w 3261"/>
              <a:gd name="T39" fmla="*/ 1629 h 2064"/>
              <a:gd name="T40" fmla="*/ 1298 w 3261"/>
              <a:gd name="T41" fmla="*/ 1561 h 2064"/>
              <a:gd name="T42" fmla="*/ 1078 w 3261"/>
              <a:gd name="T43" fmla="*/ 1413 h 2064"/>
              <a:gd name="T44" fmla="*/ 915 w 3261"/>
              <a:gd name="T45" fmla="*/ 1204 h 2064"/>
              <a:gd name="T46" fmla="*/ 827 w 3261"/>
              <a:gd name="T47" fmla="*/ 947 h 2064"/>
              <a:gd name="T48" fmla="*/ 823 w 3261"/>
              <a:gd name="T49" fmla="*/ 689 h 2064"/>
              <a:gd name="T50" fmla="*/ 1325 w 3261"/>
              <a:gd name="T51" fmla="*/ 413 h 2064"/>
              <a:gd name="T52" fmla="*/ 1170 w 3261"/>
              <a:gd name="T53" fmla="*/ 454 h 2064"/>
              <a:gd name="T54" fmla="*/ 1061 w 3261"/>
              <a:gd name="T55" fmla="*/ 566 h 2064"/>
              <a:gd name="T56" fmla="*/ 1019 w 3261"/>
              <a:gd name="T57" fmla="*/ 722 h 2064"/>
              <a:gd name="T58" fmla="*/ 1061 w 3261"/>
              <a:gd name="T59" fmla="*/ 878 h 2064"/>
              <a:gd name="T60" fmla="*/ 1170 w 3261"/>
              <a:gd name="T61" fmla="*/ 989 h 2064"/>
              <a:gd name="T62" fmla="*/ 1325 w 3261"/>
              <a:gd name="T63" fmla="*/ 1032 h 2064"/>
              <a:gd name="T64" fmla="*/ 1479 w 3261"/>
              <a:gd name="T65" fmla="*/ 989 h 2064"/>
              <a:gd name="T66" fmla="*/ 1589 w 3261"/>
              <a:gd name="T67" fmla="*/ 878 h 2064"/>
              <a:gd name="T68" fmla="*/ 1631 w 3261"/>
              <a:gd name="T69" fmla="*/ 722 h 2064"/>
              <a:gd name="T70" fmla="*/ 1589 w 3261"/>
              <a:gd name="T71" fmla="*/ 566 h 2064"/>
              <a:gd name="T72" fmla="*/ 1479 w 3261"/>
              <a:gd name="T73" fmla="*/ 454 h 2064"/>
              <a:gd name="T74" fmla="*/ 1325 w 3261"/>
              <a:gd name="T75" fmla="*/ 413 h 2064"/>
              <a:gd name="T76" fmla="*/ 1943 w 3261"/>
              <a:gd name="T77" fmla="*/ 27 h 2064"/>
              <a:gd name="T78" fmla="*/ 2333 w 3261"/>
              <a:gd name="T79" fmla="*/ 144 h 2064"/>
              <a:gd name="T80" fmla="*/ 2682 w 3261"/>
              <a:gd name="T81" fmla="*/ 343 h 2064"/>
              <a:gd name="T82" fmla="*/ 2979 w 3261"/>
              <a:gd name="T83" fmla="*/ 612 h 2064"/>
              <a:gd name="T84" fmla="*/ 3214 w 3261"/>
              <a:gd name="T85" fmla="*/ 942 h 2064"/>
              <a:gd name="T86" fmla="*/ 3104 w 3261"/>
              <a:gd name="T87" fmla="*/ 1294 h 2064"/>
              <a:gd name="T88" fmla="*/ 2837 w 3261"/>
              <a:gd name="T89" fmla="*/ 1594 h 2064"/>
              <a:gd name="T90" fmla="*/ 2513 w 3261"/>
              <a:gd name="T91" fmla="*/ 1830 h 2064"/>
              <a:gd name="T92" fmla="*/ 2143 w 3261"/>
              <a:gd name="T93" fmla="*/ 1989 h 2064"/>
              <a:gd name="T94" fmla="*/ 1736 w 3261"/>
              <a:gd name="T95" fmla="*/ 2061 h 2064"/>
              <a:gd name="T96" fmla="*/ 1318 w 3261"/>
              <a:gd name="T97" fmla="*/ 2037 h 2064"/>
              <a:gd name="T98" fmla="*/ 928 w 3261"/>
              <a:gd name="T99" fmla="*/ 1920 h 2064"/>
              <a:gd name="T100" fmla="*/ 579 w 3261"/>
              <a:gd name="T101" fmla="*/ 1721 h 2064"/>
              <a:gd name="T102" fmla="*/ 283 w 3261"/>
              <a:gd name="T103" fmla="*/ 1452 h 2064"/>
              <a:gd name="T104" fmla="*/ 48 w 3261"/>
              <a:gd name="T105" fmla="*/ 1122 h 2064"/>
              <a:gd name="T106" fmla="*/ 157 w 3261"/>
              <a:gd name="T107" fmla="*/ 770 h 2064"/>
              <a:gd name="T108" fmla="*/ 424 w 3261"/>
              <a:gd name="T109" fmla="*/ 470 h 2064"/>
              <a:gd name="T110" fmla="*/ 748 w 3261"/>
              <a:gd name="T111" fmla="*/ 234 h 2064"/>
              <a:gd name="T112" fmla="*/ 1118 w 3261"/>
              <a:gd name="T113" fmla="*/ 75 h 2064"/>
              <a:gd name="T114" fmla="*/ 1525 w 3261"/>
              <a:gd name="T115" fmla="*/ 3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1" h="2064">
                <a:moveTo>
                  <a:pt x="864" y="524"/>
                </a:moveTo>
                <a:lnTo>
                  <a:pt x="827" y="547"/>
                </a:lnTo>
                <a:lnTo>
                  <a:pt x="756" y="596"/>
                </a:lnTo>
                <a:lnTo>
                  <a:pt x="688" y="648"/>
                </a:lnTo>
                <a:lnTo>
                  <a:pt x="624" y="704"/>
                </a:lnTo>
                <a:lnTo>
                  <a:pt x="563" y="763"/>
                </a:lnTo>
                <a:lnTo>
                  <a:pt x="505" y="826"/>
                </a:lnTo>
                <a:lnTo>
                  <a:pt x="450" y="892"/>
                </a:lnTo>
                <a:lnTo>
                  <a:pt x="398" y="960"/>
                </a:lnTo>
                <a:lnTo>
                  <a:pt x="351" y="1032"/>
                </a:lnTo>
                <a:lnTo>
                  <a:pt x="398" y="1104"/>
                </a:lnTo>
                <a:lnTo>
                  <a:pt x="450" y="1172"/>
                </a:lnTo>
                <a:lnTo>
                  <a:pt x="505" y="1238"/>
                </a:lnTo>
                <a:lnTo>
                  <a:pt x="563" y="1301"/>
                </a:lnTo>
                <a:lnTo>
                  <a:pt x="624" y="1360"/>
                </a:lnTo>
                <a:lnTo>
                  <a:pt x="688" y="1416"/>
                </a:lnTo>
                <a:lnTo>
                  <a:pt x="756" y="1468"/>
                </a:lnTo>
                <a:lnTo>
                  <a:pt x="827" y="1517"/>
                </a:lnTo>
                <a:lnTo>
                  <a:pt x="900" y="1562"/>
                </a:lnTo>
                <a:lnTo>
                  <a:pt x="976" y="1601"/>
                </a:lnTo>
                <a:lnTo>
                  <a:pt x="1053" y="1637"/>
                </a:lnTo>
                <a:lnTo>
                  <a:pt x="1131" y="1667"/>
                </a:lnTo>
                <a:lnTo>
                  <a:pt x="1211" y="1694"/>
                </a:lnTo>
                <a:lnTo>
                  <a:pt x="1294" y="1715"/>
                </a:lnTo>
                <a:lnTo>
                  <a:pt x="1377" y="1733"/>
                </a:lnTo>
                <a:lnTo>
                  <a:pt x="1460" y="1745"/>
                </a:lnTo>
                <a:lnTo>
                  <a:pt x="1546" y="1752"/>
                </a:lnTo>
                <a:lnTo>
                  <a:pt x="1631" y="1755"/>
                </a:lnTo>
                <a:lnTo>
                  <a:pt x="1716" y="1752"/>
                </a:lnTo>
                <a:lnTo>
                  <a:pt x="1801" y="1745"/>
                </a:lnTo>
                <a:lnTo>
                  <a:pt x="1885" y="1733"/>
                </a:lnTo>
                <a:lnTo>
                  <a:pt x="1967" y="1715"/>
                </a:lnTo>
                <a:lnTo>
                  <a:pt x="2049" y="1694"/>
                </a:lnTo>
                <a:lnTo>
                  <a:pt x="2130" y="1667"/>
                </a:lnTo>
                <a:lnTo>
                  <a:pt x="2209" y="1637"/>
                </a:lnTo>
                <a:lnTo>
                  <a:pt x="2285" y="1601"/>
                </a:lnTo>
                <a:lnTo>
                  <a:pt x="2362" y="1562"/>
                </a:lnTo>
                <a:lnTo>
                  <a:pt x="2435" y="1517"/>
                </a:lnTo>
                <a:lnTo>
                  <a:pt x="2505" y="1468"/>
                </a:lnTo>
                <a:lnTo>
                  <a:pt x="2572" y="1416"/>
                </a:lnTo>
                <a:lnTo>
                  <a:pt x="2638" y="1360"/>
                </a:lnTo>
                <a:lnTo>
                  <a:pt x="2699" y="1301"/>
                </a:lnTo>
                <a:lnTo>
                  <a:pt x="2757" y="1238"/>
                </a:lnTo>
                <a:lnTo>
                  <a:pt x="2811" y="1172"/>
                </a:lnTo>
                <a:lnTo>
                  <a:pt x="2862" y="1104"/>
                </a:lnTo>
                <a:lnTo>
                  <a:pt x="2911" y="1032"/>
                </a:lnTo>
                <a:lnTo>
                  <a:pt x="2862" y="960"/>
                </a:lnTo>
                <a:lnTo>
                  <a:pt x="2811" y="892"/>
                </a:lnTo>
                <a:lnTo>
                  <a:pt x="2757" y="826"/>
                </a:lnTo>
                <a:lnTo>
                  <a:pt x="2699" y="763"/>
                </a:lnTo>
                <a:lnTo>
                  <a:pt x="2637" y="704"/>
                </a:lnTo>
                <a:lnTo>
                  <a:pt x="2572" y="648"/>
                </a:lnTo>
                <a:lnTo>
                  <a:pt x="2505" y="596"/>
                </a:lnTo>
                <a:lnTo>
                  <a:pt x="2435" y="547"/>
                </a:lnTo>
                <a:lnTo>
                  <a:pt x="2397" y="524"/>
                </a:lnTo>
                <a:lnTo>
                  <a:pt x="2414" y="578"/>
                </a:lnTo>
                <a:lnTo>
                  <a:pt x="2428" y="632"/>
                </a:lnTo>
                <a:lnTo>
                  <a:pt x="2438" y="689"/>
                </a:lnTo>
                <a:lnTo>
                  <a:pt x="2444" y="747"/>
                </a:lnTo>
                <a:lnTo>
                  <a:pt x="2446" y="806"/>
                </a:lnTo>
                <a:lnTo>
                  <a:pt x="2443" y="877"/>
                </a:lnTo>
                <a:lnTo>
                  <a:pt x="2434" y="947"/>
                </a:lnTo>
                <a:lnTo>
                  <a:pt x="2420" y="1015"/>
                </a:lnTo>
                <a:lnTo>
                  <a:pt x="2400" y="1080"/>
                </a:lnTo>
                <a:lnTo>
                  <a:pt x="2376" y="1143"/>
                </a:lnTo>
                <a:lnTo>
                  <a:pt x="2345" y="1204"/>
                </a:lnTo>
                <a:lnTo>
                  <a:pt x="2311" y="1261"/>
                </a:lnTo>
                <a:lnTo>
                  <a:pt x="2272" y="1316"/>
                </a:lnTo>
                <a:lnTo>
                  <a:pt x="2230" y="1367"/>
                </a:lnTo>
                <a:lnTo>
                  <a:pt x="2183" y="1413"/>
                </a:lnTo>
                <a:lnTo>
                  <a:pt x="2133" y="1457"/>
                </a:lnTo>
                <a:lnTo>
                  <a:pt x="2080" y="1496"/>
                </a:lnTo>
                <a:lnTo>
                  <a:pt x="2023" y="1530"/>
                </a:lnTo>
                <a:lnTo>
                  <a:pt x="1963" y="1561"/>
                </a:lnTo>
                <a:lnTo>
                  <a:pt x="1901" y="1585"/>
                </a:lnTo>
                <a:lnTo>
                  <a:pt x="1837" y="1605"/>
                </a:lnTo>
                <a:lnTo>
                  <a:pt x="1769" y="1620"/>
                </a:lnTo>
                <a:lnTo>
                  <a:pt x="1701" y="1629"/>
                </a:lnTo>
                <a:lnTo>
                  <a:pt x="1631" y="1632"/>
                </a:lnTo>
                <a:lnTo>
                  <a:pt x="1561" y="1629"/>
                </a:lnTo>
                <a:lnTo>
                  <a:pt x="1491" y="1620"/>
                </a:lnTo>
                <a:lnTo>
                  <a:pt x="1425" y="1605"/>
                </a:lnTo>
                <a:lnTo>
                  <a:pt x="1360" y="1585"/>
                </a:lnTo>
                <a:lnTo>
                  <a:pt x="1298" y="1561"/>
                </a:lnTo>
                <a:lnTo>
                  <a:pt x="1238" y="1530"/>
                </a:lnTo>
                <a:lnTo>
                  <a:pt x="1181" y="1496"/>
                </a:lnTo>
                <a:lnTo>
                  <a:pt x="1128" y="1457"/>
                </a:lnTo>
                <a:lnTo>
                  <a:pt x="1078" y="1413"/>
                </a:lnTo>
                <a:lnTo>
                  <a:pt x="1032" y="1367"/>
                </a:lnTo>
                <a:lnTo>
                  <a:pt x="989" y="1316"/>
                </a:lnTo>
                <a:lnTo>
                  <a:pt x="950" y="1261"/>
                </a:lnTo>
                <a:lnTo>
                  <a:pt x="915" y="1204"/>
                </a:lnTo>
                <a:lnTo>
                  <a:pt x="886" y="1143"/>
                </a:lnTo>
                <a:lnTo>
                  <a:pt x="861" y="1080"/>
                </a:lnTo>
                <a:lnTo>
                  <a:pt x="841" y="1015"/>
                </a:lnTo>
                <a:lnTo>
                  <a:pt x="827" y="947"/>
                </a:lnTo>
                <a:lnTo>
                  <a:pt x="818" y="877"/>
                </a:lnTo>
                <a:lnTo>
                  <a:pt x="815" y="806"/>
                </a:lnTo>
                <a:lnTo>
                  <a:pt x="817" y="747"/>
                </a:lnTo>
                <a:lnTo>
                  <a:pt x="823" y="689"/>
                </a:lnTo>
                <a:lnTo>
                  <a:pt x="833" y="632"/>
                </a:lnTo>
                <a:lnTo>
                  <a:pt x="847" y="578"/>
                </a:lnTo>
                <a:lnTo>
                  <a:pt x="864" y="524"/>
                </a:lnTo>
                <a:close/>
                <a:moveTo>
                  <a:pt x="1325" y="413"/>
                </a:moveTo>
                <a:lnTo>
                  <a:pt x="1284" y="415"/>
                </a:lnTo>
                <a:lnTo>
                  <a:pt x="1244" y="424"/>
                </a:lnTo>
                <a:lnTo>
                  <a:pt x="1205" y="437"/>
                </a:lnTo>
                <a:lnTo>
                  <a:pt x="1170" y="454"/>
                </a:lnTo>
                <a:lnTo>
                  <a:pt x="1138" y="477"/>
                </a:lnTo>
                <a:lnTo>
                  <a:pt x="1109" y="503"/>
                </a:lnTo>
                <a:lnTo>
                  <a:pt x="1083" y="533"/>
                </a:lnTo>
                <a:lnTo>
                  <a:pt x="1061" y="566"/>
                </a:lnTo>
                <a:lnTo>
                  <a:pt x="1043" y="602"/>
                </a:lnTo>
                <a:lnTo>
                  <a:pt x="1030" y="640"/>
                </a:lnTo>
                <a:lnTo>
                  <a:pt x="1022" y="680"/>
                </a:lnTo>
                <a:lnTo>
                  <a:pt x="1019" y="722"/>
                </a:lnTo>
                <a:lnTo>
                  <a:pt x="1022" y="765"/>
                </a:lnTo>
                <a:lnTo>
                  <a:pt x="1030" y="804"/>
                </a:lnTo>
                <a:lnTo>
                  <a:pt x="1043" y="843"/>
                </a:lnTo>
                <a:lnTo>
                  <a:pt x="1061" y="878"/>
                </a:lnTo>
                <a:lnTo>
                  <a:pt x="1083" y="912"/>
                </a:lnTo>
                <a:lnTo>
                  <a:pt x="1109" y="942"/>
                </a:lnTo>
                <a:lnTo>
                  <a:pt x="1138" y="968"/>
                </a:lnTo>
                <a:lnTo>
                  <a:pt x="1170" y="989"/>
                </a:lnTo>
                <a:lnTo>
                  <a:pt x="1205" y="1008"/>
                </a:lnTo>
                <a:lnTo>
                  <a:pt x="1244" y="1021"/>
                </a:lnTo>
                <a:lnTo>
                  <a:pt x="1284" y="1029"/>
                </a:lnTo>
                <a:lnTo>
                  <a:pt x="1325" y="1032"/>
                </a:lnTo>
                <a:lnTo>
                  <a:pt x="1366" y="1029"/>
                </a:lnTo>
                <a:lnTo>
                  <a:pt x="1406" y="1021"/>
                </a:lnTo>
                <a:lnTo>
                  <a:pt x="1444" y="1008"/>
                </a:lnTo>
                <a:lnTo>
                  <a:pt x="1479" y="989"/>
                </a:lnTo>
                <a:lnTo>
                  <a:pt x="1511" y="968"/>
                </a:lnTo>
                <a:lnTo>
                  <a:pt x="1542" y="942"/>
                </a:lnTo>
                <a:lnTo>
                  <a:pt x="1567" y="912"/>
                </a:lnTo>
                <a:lnTo>
                  <a:pt x="1589" y="878"/>
                </a:lnTo>
                <a:lnTo>
                  <a:pt x="1607" y="843"/>
                </a:lnTo>
                <a:lnTo>
                  <a:pt x="1620" y="804"/>
                </a:lnTo>
                <a:lnTo>
                  <a:pt x="1628" y="765"/>
                </a:lnTo>
                <a:lnTo>
                  <a:pt x="1631" y="722"/>
                </a:lnTo>
                <a:lnTo>
                  <a:pt x="1628" y="680"/>
                </a:lnTo>
                <a:lnTo>
                  <a:pt x="1620" y="640"/>
                </a:lnTo>
                <a:lnTo>
                  <a:pt x="1607" y="602"/>
                </a:lnTo>
                <a:lnTo>
                  <a:pt x="1589" y="566"/>
                </a:lnTo>
                <a:lnTo>
                  <a:pt x="1567" y="533"/>
                </a:lnTo>
                <a:lnTo>
                  <a:pt x="1542" y="503"/>
                </a:lnTo>
                <a:lnTo>
                  <a:pt x="1511" y="477"/>
                </a:lnTo>
                <a:lnTo>
                  <a:pt x="1479" y="454"/>
                </a:lnTo>
                <a:lnTo>
                  <a:pt x="1444" y="437"/>
                </a:lnTo>
                <a:lnTo>
                  <a:pt x="1406" y="424"/>
                </a:lnTo>
                <a:lnTo>
                  <a:pt x="1366" y="415"/>
                </a:lnTo>
                <a:lnTo>
                  <a:pt x="1325" y="413"/>
                </a:lnTo>
                <a:close/>
                <a:moveTo>
                  <a:pt x="1631" y="0"/>
                </a:moveTo>
                <a:lnTo>
                  <a:pt x="1736" y="3"/>
                </a:lnTo>
                <a:lnTo>
                  <a:pt x="1841" y="12"/>
                </a:lnTo>
                <a:lnTo>
                  <a:pt x="1943" y="27"/>
                </a:lnTo>
                <a:lnTo>
                  <a:pt x="2044" y="48"/>
                </a:lnTo>
                <a:lnTo>
                  <a:pt x="2143" y="75"/>
                </a:lnTo>
                <a:lnTo>
                  <a:pt x="2239" y="107"/>
                </a:lnTo>
                <a:lnTo>
                  <a:pt x="2333" y="144"/>
                </a:lnTo>
                <a:lnTo>
                  <a:pt x="2425" y="186"/>
                </a:lnTo>
                <a:lnTo>
                  <a:pt x="2513" y="234"/>
                </a:lnTo>
                <a:lnTo>
                  <a:pt x="2599" y="286"/>
                </a:lnTo>
                <a:lnTo>
                  <a:pt x="2682" y="343"/>
                </a:lnTo>
                <a:lnTo>
                  <a:pt x="2761" y="404"/>
                </a:lnTo>
                <a:lnTo>
                  <a:pt x="2837" y="470"/>
                </a:lnTo>
                <a:lnTo>
                  <a:pt x="2910" y="539"/>
                </a:lnTo>
                <a:lnTo>
                  <a:pt x="2979" y="612"/>
                </a:lnTo>
                <a:lnTo>
                  <a:pt x="3043" y="689"/>
                </a:lnTo>
                <a:lnTo>
                  <a:pt x="3104" y="770"/>
                </a:lnTo>
                <a:lnTo>
                  <a:pt x="3161" y="854"/>
                </a:lnTo>
                <a:lnTo>
                  <a:pt x="3214" y="942"/>
                </a:lnTo>
                <a:lnTo>
                  <a:pt x="3261" y="1032"/>
                </a:lnTo>
                <a:lnTo>
                  <a:pt x="3214" y="1122"/>
                </a:lnTo>
                <a:lnTo>
                  <a:pt x="3161" y="1210"/>
                </a:lnTo>
                <a:lnTo>
                  <a:pt x="3104" y="1294"/>
                </a:lnTo>
                <a:lnTo>
                  <a:pt x="3043" y="1375"/>
                </a:lnTo>
                <a:lnTo>
                  <a:pt x="2979" y="1452"/>
                </a:lnTo>
                <a:lnTo>
                  <a:pt x="2910" y="1525"/>
                </a:lnTo>
                <a:lnTo>
                  <a:pt x="2837" y="1594"/>
                </a:lnTo>
                <a:lnTo>
                  <a:pt x="2761" y="1660"/>
                </a:lnTo>
                <a:lnTo>
                  <a:pt x="2682" y="1721"/>
                </a:lnTo>
                <a:lnTo>
                  <a:pt x="2599" y="1778"/>
                </a:lnTo>
                <a:lnTo>
                  <a:pt x="2513" y="1830"/>
                </a:lnTo>
                <a:lnTo>
                  <a:pt x="2425" y="1878"/>
                </a:lnTo>
                <a:lnTo>
                  <a:pt x="2333" y="1920"/>
                </a:lnTo>
                <a:lnTo>
                  <a:pt x="2239" y="1957"/>
                </a:lnTo>
                <a:lnTo>
                  <a:pt x="2143" y="1989"/>
                </a:lnTo>
                <a:lnTo>
                  <a:pt x="2044" y="2016"/>
                </a:lnTo>
                <a:lnTo>
                  <a:pt x="1943" y="2037"/>
                </a:lnTo>
                <a:lnTo>
                  <a:pt x="1841" y="2052"/>
                </a:lnTo>
                <a:lnTo>
                  <a:pt x="1736" y="2061"/>
                </a:lnTo>
                <a:lnTo>
                  <a:pt x="1631" y="2064"/>
                </a:lnTo>
                <a:lnTo>
                  <a:pt x="1525" y="2061"/>
                </a:lnTo>
                <a:lnTo>
                  <a:pt x="1420" y="2052"/>
                </a:lnTo>
                <a:lnTo>
                  <a:pt x="1318" y="2037"/>
                </a:lnTo>
                <a:lnTo>
                  <a:pt x="1217" y="2016"/>
                </a:lnTo>
                <a:lnTo>
                  <a:pt x="1118" y="1989"/>
                </a:lnTo>
                <a:lnTo>
                  <a:pt x="1022" y="1957"/>
                </a:lnTo>
                <a:lnTo>
                  <a:pt x="928" y="1920"/>
                </a:lnTo>
                <a:lnTo>
                  <a:pt x="837" y="1878"/>
                </a:lnTo>
                <a:lnTo>
                  <a:pt x="748" y="1830"/>
                </a:lnTo>
                <a:lnTo>
                  <a:pt x="662" y="1778"/>
                </a:lnTo>
                <a:lnTo>
                  <a:pt x="579" y="1721"/>
                </a:lnTo>
                <a:lnTo>
                  <a:pt x="500" y="1660"/>
                </a:lnTo>
                <a:lnTo>
                  <a:pt x="424" y="1594"/>
                </a:lnTo>
                <a:lnTo>
                  <a:pt x="351" y="1525"/>
                </a:lnTo>
                <a:lnTo>
                  <a:pt x="283" y="1452"/>
                </a:lnTo>
                <a:lnTo>
                  <a:pt x="218" y="1375"/>
                </a:lnTo>
                <a:lnTo>
                  <a:pt x="157" y="1294"/>
                </a:lnTo>
                <a:lnTo>
                  <a:pt x="100" y="1210"/>
                </a:lnTo>
                <a:lnTo>
                  <a:pt x="48" y="1122"/>
                </a:lnTo>
                <a:lnTo>
                  <a:pt x="0" y="1032"/>
                </a:lnTo>
                <a:lnTo>
                  <a:pt x="48" y="942"/>
                </a:lnTo>
                <a:lnTo>
                  <a:pt x="100" y="854"/>
                </a:lnTo>
                <a:lnTo>
                  <a:pt x="157" y="770"/>
                </a:lnTo>
                <a:lnTo>
                  <a:pt x="218" y="689"/>
                </a:lnTo>
                <a:lnTo>
                  <a:pt x="283" y="612"/>
                </a:lnTo>
                <a:lnTo>
                  <a:pt x="351" y="539"/>
                </a:lnTo>
                <a:lnTo>
                  <a:pt x="424" y="470"/>
                </a:lnTo>
                <a:lnTo>
                  <a:pt x="500" y="404"/>
                </a:lnTo>
                <a:lnTo>
                  <a:pt x="579" y="343"/>
                </a:lnTo>
                <a:lnTo>
                  <a:pt x="662" y="286"/>
                </a:lnTo>
                <a:lnTo>
                  <a:pt x="748" y="234"/>
                </a:lnTo>
                <a:lnTo>
                  <a:pt x="837" y="186"/>
                </a:lnTo>
                <a:lnTo>
                  <a:pt x="928" y="144"/>
                </a:lnTo>
                <a:lnTo>
                  <a:pt x="1022" y="107"/>
                </a:lnTo>
                <a:lnTo>
                  <a:pt x="1118" y="75"/>
                </a:lnTo>
                <a:lnTo>
                  <a:pt x="1217" y="48"/>
                </a:lnTo>
                <a:lnTo>
                  <a:pt x="1318" y="27"/>
                </a:lnTo>
                <a:lnTo>
                  <a:pt x="1420" y="12"/>
                </a:lnTo>
                <a:lnTo>
                  <a:pt x="1525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0" name="Freeform 105">
            <a:extLst>
              <a:ext uri="{FF2B5EF4-FFF2-40B4-BE49-F238E27FC236}">
                <a16:creationId xmlns:a16="http://schemas.microsoft.com/office/drawing/2014/main" id="{5A9767EB-C7C1-43C1-B63C-23950CE64E36}"/>
              </a:ext>
            </a:extLst>
          </p:cNvPr>
          <p:cNvSpPr>
            <a:spLocks noEditPoints="1"/>
          </p:cNvSpPr>
          <p:nvPr/>
        </p:nvSpPr>
        <p:spPr bwMode="auto">
          <a:xfrm>
            <a:off x="10705572" y="4368747"/>
            <a:ext cx="496887" cy="500062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9" y="31"/>
              </a:cxn>
              <a:cxn ang="0">
                <a:pos x="4" y="32"/>
              </a:cxn>
              <a:cxn ang="0">
                <a:pos x="7" y="25"/>
              </a:cxn>
              <a:cxn ang="0">
                <a:pos x="6" y="42"/>
              </a:cxn>
              <a:cxn ang="0">
                <a:pos x="11" y="39"/>
              </a:cxn>
              <a:cxn ang="0">
                <a:pos x="15" y="46"/>
              </a:cxn>
              <a:cxn ang="0">
                <a:pos x="0" y="69"/>
              </a:cxn>
              <a:cxn ang="0">
                <a:pos x="7" y="67"/>
              </a:cxn>
              <a:cxn ang="0">
                <a:pos x="5" y="62"/>
              </a:cxn>
              <a:cxn ang="0">
                <a:pos x="9" y="55"/>
              </a:cxn>
              <a:cxn ang="0">
                <a:pos x="5" y="55"/>
              </a:cxn>
              <a:cxn ang="0">
                <a:pos x="1" y="57"/>
              </a:cxn>
              <a:cxn ang="0">
                <a:pos x="14" y="51"/>
              </a:cxn>
              <a:cxn ang="0">
                <a:pos x="10" y="59"/>
              </a:cxn>
              <a:cxn ang="0">
                <a:pos x="7" y="71"/>
              </a:cxn>
              <a:cxn ang="0">
                <a:pos x="1" y="20"/>
              </a:cxn>
              <a:cxn ang="0">
                <a:pos x="6" y="16"/>
              </a:cxn>
              <a:cxn ang="0">
                <a:pos x="6" y="6"/>
              </a:cxn>
              <a:cxn ang="0">
                <a:pos x="4" y="8"/>
              </a:cxn>
              <a:cxn ang="0">
                <a:pos x="6" y="0"/>
              </a:cxn>
              <a:cxn ang="0">
                <a:pos x="11" y="16"/>
              </a:cxn>
              <a:cxn ang="0">
                <a:pos x="15" y="20"/>
              </a:cxn>
              <a:cxn ang="0">
                <a:pos x="70" y="20"/>
              </a:cxn>
              <a:cxn ang="0">
                <a:pos x="20" y="19"/>
              </a:cxn>
              <a:cxn ang="0">
                <a:pos x="21" y="10"/>
              </a:cxn>
              <a:cxn ang="0">
                <a:pos x="71" y="11"/>
              </a:cxn>
              <a:cxn ang="0">
                <a:pos x="71" y="39"/>
              </a:cxn>
              <a:cxn ang="0">
                <a:pos x="21" y="40"/>
              </a:cxn>
              <a:cxn ang="0">
                <a:pos x="20" y="31"/>
              </a:cxn>
              <a:cxn ang="0">
                <a:pos x="70" y="30"/>
              </a:cxn>
              <a:cxn ang="0">
                <a:pos x="71" y="39"/>
              </a:cxn>
              <a:cxn ang="0">
                <a:pos x="70" y="61"/>
              </a:cxn>
              <a:cxn ang="0">
                <a:pos x="20" y="60"/>
              </a:cxn>
              <a:cxn ang="0">
                <a:pos x="21" y="51"/>
              </a:cxn>
              <a:cxn ang="0">
                <a:pos x="71" y="52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lIns="121682" tIns="60841" rIns="121682" bIns="6084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35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1" name="Freeform 298">
            <a:extLst>
              <a:ext uri="{FF2B5EF4-FFF2-40B4-BE49-F238E27FC236}">
                <a16:creationId xmlns:a16="http://schemas.microsoft.com/office/drawing/2014/main" id="{5F025A28-8A9E-4CB5-81B5-8CBFC6F2D2C3}"/>
              </a:ext>
            </a:extLst>
          </p:cNvPr>
          <p:cNvSpPr/>
          <p:nvPr/>
        </p:nvSpPr>
        <p:spPr bwMode="auto">
          <a:xfrm>
            <a:off x="1452400" y="2614899"/>
            <a:ext cx="546789" cy="501701"/>
          </a:xfrm>
          <a:custGeom>
            <a:avLst/>
            <a:gdLst>
              <a:gd name="T0" fmla="*/ 1935 w 3584"/>
              <a:gd name="T1" fmla="*/ 7 h 3309"/>
              <a:gd name="T2" fmla="*/ 2115 w 3584"/>
              <a:gd name="T3" fmla="*/ 41 h 3309"/>
              <a:gd name="T4" fmla="*/ 2257 w 3584"/>
              <a:gd name="T5" fmla="*/ 102 h 3309"/>
              <a:gd name="T6" fmla="*/ 2365 w 3584"/>
              <a:gd name="T7" fmla="*/ 187 h 3309"/>
              <a:gd name="T8" fmla="*/ 2444 w 3584"/>
              <a:gd name="T9" fmla="*/ 295 h 3309"/>
              <a:gd name="T10" fmla="*/ 2497 w 3584"/>
              <a:gd name="T11" fmla="*/ 422 h 3309"/>
              <a:gd name="T12" fmla="*/ 2532 w 3584"/>
              <a:gd name="T13" fmla="*/ 568 h 3309"/>
              <a:gd name="T14" fmla="*/ 2551 w 3584"/>
              <a:gd name="T15" fmla="*/ 727 h 3309"/>
              <a:gd name="T16" fmla="*/ 2558 w 3584"/>
              <a:gd name="T17" fmla="*/ 900 h 3309"/>
              <a:gd name="T18" fmla="*/ 2560 w 3584"/>
              <a:gd name="T19" fmla="*/ 1083 h 3309"/>
              <a:gd name="T20" fmla="*/ 2548 w 3584"/>
              <a:gd name="T21" fmla="*/ 1302 h 3309"/>
              <a:gd name="T22" fmla="*/ 2489 w 3584"/>
              <a:gd name="T23" fmla="*/ 1531 h 3309"/>
              <a:gd name="T24" fmla="*/ 2391 w 3584"/>
              <a:gd name="T25" fmla="*/ 1740 h 3309"/>
              <a:gd name="T26" fmla="*/ 2259 w 3584"/>
              <a:gd name="T27" fmla="*/ 1919 h 3309"/>
              <a:gd name="T28" fmla="*/ 2103 w 3584"/>
              <a:gd name="T29" fmla="*/ 2057 h 3309"/>
              <a:gd name="T30" fmla="*/ 2160 w 3584"/>
              <a:gd name="T31" fmla="*/ 2313 h 3309"/>
              <a:gd name="T32" fmla="*/ 2481 w 3584"/>
              <a:gd name="T33" fmla="*/ 2369 h 3309"/>
              <a:gd name="T34" fmla="*/ 2772 w 3584"/>
              <a:gd name="T35" fmla="*/ 2456 h 3309"/>
              <a:gd name="T36" fmla="*/ 3028 w 3584"/>
              <a:gd name="T37" fmla="*/ 2572 h 3309"/>
              <a:gd name="T38" fmla="*/ 3244 w 3584"/>
              <a:gd name="T39" fmla="*/ 2712 h 3309"/>
              <a:gd name="T40" fmla="*/ 3411 w 3584"/>
              <a:gd name="T41" fmla="*/ 2873 h 3309"/>
              <a:gd name="T42" fmla="*/ 3526 w 3584"/>
              <a:gd name="T43" fmla="*/ 3051 h 3309"/>
              <a:gd name="T44" fmla="*/ 3580 w 3584"/>
              <a:gd name="T45" fmla="*/ 3243 h 3309"/>
              <a:gd name="T46" fmla="*/ 3 w 3584"/>
              <a:gd name="T47" fmla="*/ 3243 h 3309"/>
              <a:gd name="T48" fmla="*/ 58 w 3584"/>
              <a:gd name="T49" fmla="*/ 3051 h 3309"/>
              <a:gd name="T50" fmla="*/ 172 w 3584"/>
              <a:gd name="T51" fmla="*/ 2873 h 3309"/>
              <a:gd name="T52" fmla="*/ 340 w 3584"/>
              <a:gd name="T53" fmla="*/ 2712 h 3309"/>
              <a:gd name="T54" fmla="*/ 555 w 3584"/>
              <a:gd name="T55" fmla="*/ 2572 h 3309"/>
              <a:gd name="T56" fmla="*/ 812 w 3584"/>
              <a:gd name="T57" fmla="*/ 2456 h 3309"/>
              <a:gd name="T58" fmla="*/ 1104 w 3584"/>
              <a:gd name="T59" fmla="*/ 2368 h 3309"/>
              <a:gd name="T60" fmla="*/ 1424 w 3584"/>
              <a:gd name="T61" fmla="*/ 2313 h 3309"/>
              <a:gd name="T62" fmla="*/ 1480 w 3584"/>
              <a:gd name="T63" fmla="*/ 2057 h 3309"/>
              <a:gd name="T64" fmla="*/ 1324 w 3584"/>
              <a:gd name="T65" fmla="*/ 1919 h 3309"/>
              <a:gd name="T66" fmla="*/ 1193 w 3584"/>
              <a:gd name="T67" fmla="*/ 1740 h 3309"/>
              <a:gd name="T68" fmla="*/ 1094 w 3584"/>
              <a:gd name="T69" fmla="*/ 1531 h 3309"/>
              <a:gd name="T70" fmla="*/ 1036 w 3584"/>
              <a:gd name="T71" fmla="*/ 1302 h 3309"/>
              <a:gd name="T72" fmla="*/ 1024 w 3584"/>
              <a:gd name="T73" fmla="*/ 1083 h 3309"/>
              <a:gd name="T74" fmla="*/ 1025 w 3584"/>
              <a:gd name="T75" fmla="*/ 900 h 3309"/>
              <a:gd name="T76" fmla="*/ 1034 w 3584"/>
              <a:gd name="T77" fmla="*/ 727 h 3309"/>
              <a:gd name="T78" fmla="*/ 1053 w 3584"/>
              <a:gd name="T79" fmla="*/ 568 h 3309"/>
              <a:gd name="T80" fmla="*/ 1087 w 3584"/>
              <a:gd name="T81" fmla="*/ 422 h 3309"/>
              <a:gd name="T82" fmla="*/ 1141 w 3584"/>
              <a:gd name="T83" fmla="*/ 295 h 3309"/>
              <a:gd name="T84" fmla="*/ 1220 w 3584"/>
              <a:gd name="T85" fmla="*/ 187 h 3309"/>
              <a:gd name="T86" fmla="*/ 1327 w 3584"/>
              <a:gd name="T87" fmla="*/ 102 h 3309"/>
              <a:gd name="T88" fmla="*/ 1468 w 3584"/>
              <a:gd name="T89" fmla="*/ 41 h 3309"/>
              <a:gd name="T90" fmla="*/ 1648 w 3584"/>
              <a:gd name="T91" fmla="*/ 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84" h="3309">
                <a:moveTo>
                  <a:pt x="1792" y="0"/>
                </a:moveTo>
                <a:lnTo>
                  <a:pt x="1867" y="2"/>
                </a:lnTo>
                <a:lnTo>
                  <a:pt x="1935" y="7"/>
                </a:lnTo>
                <a:lnTo>
                  <a:pt x="2000" y="15"/>
                </a:lnTo>
                <a:lnTo>
                  <a:pt x="2060" y="26"/>
                </a:lnTo>
                <a:lnTo>
                  <a:pt x="2115" y="41"/>
                </a:lnTo>
                <a:lnTo>
                  <a:pt x="2167" y="58"/>
                </a:lnTo>
                <a:lnTo>
                  <a:pt x="2213" y="79"/>
                </a:lnTo>
                <a:lnTo>
                  <a:pt x="2257" y="102"/>
                </a:lnTo>
                <a:lnTo>
                  <a:pt x="2296" y="128"/>
                </a:lnTo>
                <a:lnTo>
                  <a:pt x="2332" y="157"/>
                </a:lnTo>
                <a:lnTo>
                  <a:pt x="2365" y="187"/>
                </a:lnTo>
                <a:lnTo>
                  <a:pt x="2395" y="221"/>
                </a:lnTo>
                <a:lnTo>
                  <a:pt x="2421" y="256"/>
                </a:lnTo>
                <a:lnTo>
                  <a:pt x="2444" y="295"/>
                </a:lnTo>
                <a:lnTo>
                  <a:pt x="2464" y="336"/>
                </a:lnTo>
                <a:lnTo>
                  <a:pt x="2482" y="378"/>
                </a:lnTo>
                <a:lnTo>
                  <a:pt x="2497" y="422"/>
                </a:lnTo>
                <a:lnTo>
                  <a:pt x="2511" y="469"/>
                </a:lnTo>
                <a:lnTo>
                  <a:pt x="2522" y="517"/>
                </a:lnTo>
                <a:lnTo>
                  <a:pt x="2532" y="568"/>
                </a:lnTo>
                <a:lnTo>
                  <a:pt x="2540" y="619"/>
                </a:lnTo>
                <a:lnTo>
                  <a:pt x="2545" y="672"/>
                </a:lnTo>
                <a:lnTo>
                  <a:pt x="2551" y="727"/>
                </a:lnTo>
                <a:lnTo>
                  <a:pt x="2554" y="784"/>
                </a:lnTo>
                <a:lnTo>
                  <a:pt x="2556" y="841"/>
                </a:lnTo>
                <a:lnTo>
                  <a:pt x="2558" y="900"/>
                </a:lnTo>
                <a:lnTo>
                  <a:pt x="2559" y="959"/>
                </a:lnTo>
                <a:lnTo>
                  <a:pt x="2559" y="1020"/>
                </a:lnTo>
                <a:lnTo>
                  <a:pt x="2560" y="1083"/>
                </a:lnTo>
                <a:lnTo>
                  <a:pt x="2560" y="1146"/>
                </a:lnTo>
                <a:lnTo>
                  <a:pt x="2557" y="1224"/>
                </a:lnTo>
                <a:lnTo>
                  <a:pt x="2548" y="1302"/>
                </a:lnTo>
                <a:lnTo>
                  <a:pt x="2534" y="1380"/>
                </a:lnTo>
                <a:lnTo>
                  <a:pt x="2515" y="1456"/>
                </a:lnTo>
                <a:lnTo>
                  <a:pt x="2489" y="1531"/>
                </a:lnTo>
                <a:lnTo>
                  <a:pt x="2461" y="1604"/>
                </a:lnTo>
                <a:lnTo>
                  <a:pt x="2428" y="1673"/>
                </a:lnTo>
                <a:lnTo>
                  <a:pt x="2391" y="1740"/>
                </a:lnTo>
                <a:lnTo>
                  <a:pt x="2350" y="1803"/>
                </a:lnTo>
                <a:lnTo>
                  <a:pt x="2306" y="1864"/>
                </a:lnTo>
                <a:lnTo>
                  <a:pt x="2259" y="1919"/>
                </a:lnTo>
                <a:lnTo>
                  <a:pt x="2209" y="1970"/>
                </a:lnTo>
                <a:lnTo>
                  <a:pt x="2158" y="2016"/>
                </a:lnTo>
                <a:lnTo>
                  <a:pt x="2103" y="2057"/>
                </a:lnTo>
                <a:lnTo>
                  <a:pt x="2048" y="2092"/>
                </a:lnTo>
                <a:lnTo>
                  <a:pt x="2048" y="2301"/>
                </a:lnTo>
                <a:lnTo>
                  <a:pt x="2160" y="2313"/>
                </a:lnTo>
                <a:lnTo>
                  <a:pt x="2270" y="2327"/>
                </a:lnTo>
                <a:lnTo>
                  <a:pt x="2377" y="2347"/>
                </a:lnTo>
                <a:lnTo>
                  <a:pt x="2481" y="2369"/>
                </a:lnTo>
                <a:lnTo>
                  <a:pt x="2581" y="2394"/>
                </a:lnTo>
                <a:lnTo>
                  <a:pt x="2678" y="2424"/>
                </a:lnTo>
                <a:lnTo>
                  <a:pt x="2772" y="2456"/>
                </a:lnTo>
                <a:lnTo>
                  <a:pt x="2861" y="2492"/>
                </a:lnTo>
                <a:lnTo>
                  <a:pt x="2948" y="2531"/>
                </a:lnTo>
                <a:lnTo>
                  <a:pt x="3028" y="2572"/>
                </a:lnTo>
                <a:lnTo>
                  <a:pt x="3105" y="2617"/>
                </a:lnTo>
                <a:lnTo>
                  <a:pt x="3177" y="2663"/>
                </a:lnTo>
                <a:lnTo>
                  <a:pt x="3244" y="2712"/>
                </a:lnTo>
                <a:lnTo>
                  <a:pt x="3305" y="2763"/>
                </a:lnTo>
                <a:lnTo>
                  <a:pt x="3361" y="2817"/>
                </a:lnTo>
                <a:lnTo>
                  <a:pt x="3411" y="2873"/>
                </a:lnTo>
                <a:lnTo>
                  <a:pt x="3456" y="2930"/>
                </a:lnTo>
                <a:lnTo>
                  <a:pt x="3494" y="2990"/>
                </a:lnTo>
                <a:lnTo>
                  <a:pt x="3526" y="3051"/>
                </a:lnTo>
                <a:lnTo>
                  <a:pt x="3551" y="3113"/>
                </a:lnTo>
                <a:lnTo>
                  <a:pt x="3569" y="3177"/>
                </a:lnTo>
                <a:lnTo>
                  <a:pt x="3580" y="3243"/>
                </a:lnTo>
                <a:lnTo>
                  <a:pt x="3584" y="3309"/>
                </a:lnTo>
                <a:lnTo>
                  <a:pt x="0" y="3309"/>
                </a:lnTo>
                <a:lnTo>
                  <a:pt x="3" y="3243"/>
                </a:lnTo>
                <a:lnTo>
                  <a:pt x="15" y="3177"/>
                </a:lnTo>
                <a:lnTo>
                  <a:pt x="33" y="3113"/>
                </a:lnTo>
                <a:lnTo>
                  <a:pt x="58" y="3051"/>
                </a:lnTo>
                <a:lnTo>
                  <a:pt x="89" y="2990"/>
                </a:lnTo>
                <a:lnTo>
                  <a:pt x="128" y="2930"/>
                </a:lnTo>
                <a:lnTo>
                  <a:pt x="172" y="2873"/>
                </a:lnTo>
                <a:lnTo>
                  <a:pt x="223" y="2817"/>
                </a:lnTo>
                <a:lnTo>
                  <a:pt x="278" y="2763"/>
                </a:lnTo>
                <a:lnTo>
                  <a:pt x="340" y="2712"/>
                </a:lnTo>
                <a:lnTo>
                  <a:pt x="407" y="2663"/>
                </a:lnTo>
                <a:lnTo>
                  <a:pt x="479" y="2617"/>
                </a:lnTo>
                <a:lnTo>
                  <a:pt x="555" y="2572"/>
                </a:lnTo>
                <a:lnTo>
                  <a:pt x="637" y="2531"/>
                </a:lnTo>
                <a:lnTo>
                  <a:pt x="722" y="2492"/>
                </a:lnTo>
                <a:lnTo>
                  <a:pt x="812" y="2456"/>
                </a:lnTo>
                <a:lnTo>
                  <a:pt x="905" y="2424"/>
                </a:lnTo>
                <a:lnTo>
                  <a:pt x="1003" y="2394"/>
                </a:lnTo>
                <a:lnTo>
                  <a:pt x="1104" y="2368"/>
                </a:lnTo>
                <a:lnTo>
                  <a:pt x="1208" y="2347"/>
                </a:lnTo>
                <a:lnTo>
                  <a:pt x="1315" y="2327"/>
                </a:lnTo>
                <a:lnTo>
                  <a:pt x="1424" y="2313"/>
                </a:lnTo>
                <a:lnTo>
                  <a:pt x="1536" y="2301"/>
                </a:lnTo>
                <a:lnTo>
                  <a:pt x="1536" y="2092"/>
                </a:lnTo>
                <a:lnTo>
                  <a:pt x="1480" y="2057"/>
                </a:lnTo>
                <a:lnTo>
                  <a:pt x="1427" y="2016"/>
                </a:lnTo>
                <a:lnTo>
                  <a:pt x="1375" y="1970"/>
                </a:lnTo>
                <a:lnTo>
                  <a:pt x="1324" y="1919"/>
                </a:lnTo>
                <a:lnTo>
                  <a:pt x="1277" y="1864"/>
                </a:lnTo>
                <a:lnTo>
                  <a:pt x="1234" y="1803"/>
                </a:lnTo>
                <a:lnTo>
                  <a:pt x="1193" y="1740"/>
                </a:lnTo>
                <a:lnTo>
                  <a:pt x="1156" y="1673"/>
                </a:lnTo>
                <a:lnTo>
                  <a:pt x="1123" y="1604"/>
                </a:lnTo>
                <a:lnTo>
                  <a:pt x="1094" y="1531"/>
                </a:lnTo>
                <a:lnTo>
                  <a:pt x="1070" y="1456"/>
                </a:lnTo>
                <a:lnTo>
                  <a:pt x="1051" y="1380"/>
                </a:lnTo>
                <a:lnTo>
                  <a:pt x="1036" y="1302"/>
                </a:lnTo>
                <a:lnTo>
                  <a:pt x="1028" y="1224"/>
                </a:lnTo>
                <a:lnTo>
                  <a:pt x="1024" y="1146"/>
                </a:lnTo>
                <a:lnTo>
                  <a:pt x="1024" y="1083"/>
                </a:lnTo>
                <a:lnTo>
                  <a:pt x="1024" y="1020"/>
                </a:lnTo>
                <a:lnTo>
                  <a:pt x="1024" y="959"/>
                </a:lnTo>
                <a:lnTo>
                  <a:pt x="1025" y="900"/>
                </a:lnTo>
                <a:lnTo>
                  <a:pt x="1028" y="841"/>
                </a:lnTo>
                <a:lnTo>
                  <a:pt x="1030" y="784"/>
                </a:lnTo>
                <a:lnTo>
                  <a:pt x="1034" y="727"/>
                </a:lnTo>
                <a:lnTo>
                  <a:pt x="1039" y="672"/>
                </a:lnTo>
                <a:lnTo>
                  <a:pt x="1045" y="619"/>
                </a:lnTo>
                <a:lnTo>
                  <a:pt x="1053" y="568"/>
                </a:lnTo>
                <a:lnTo>
                  <a:pt x="1061" y="517"/>
                </a:lnTo>
                <a:lnTo>
                  <a:pt x="1073" y="469"/>
                </a:lnTo>
                <a:lnTo>
                  <a:pt x="1087" y="422"/>
                </a:lnTo>
                <a:lnTo>
                  <a:pt x="1102" y="378"/>
                </a:lnTo>
                <a:lnTo>
                  <a:pt x="1120" y="336"/>
                </a:lnTo>
                <a:lnTo>
                  <a:pt x="1141" y="295"/>
                </a:lnTo>
                <a:lnTo>
                  <a:pt x="1164" y="256"/>
                </a:lnTo>
                <a:lnTo>
                  <a:pt x="1190" y="221"/>
                </a:lnTo>
                <a:lnTo>
                  <a:pt x="1220" y="187"/>
                </a:lnTo>
                <a:lnTo>
                  <a:pt x="1251" y="157"/>
                </a:lnTo>
                <a:lnTo>
                  <a:pt x="1287" y="128"/>
                </a:lnTo>
                <a:lnTo>
                  <a:pt x="1327" y="102"/>
                </a:lnTo>
                <a:lnTo>
                  <a:pt x="1370" y="79"/>
                </a:lnTo>
                <a:lnTo>
                  <a:pt x="1417" y="58"/>
                </a:lnTo>
                <a:lnTo>
                  <a:pt x="1468" y="41"/>
                </a:lnTo>
                <a:lnTo>
                  <a:pt x="1524" y="26"/>
                </a:lnTo>
                <a:lnTo>
                  <a:pt x="1584" y="15"/>
                </a:lnTo>
                <a:lnTo>
                  <a:pt x="1648" y="7"/>
                </a:lnTo>
                <a:lnTo>
                  <a:pt x="1717" y="2"/>
                </a:lnTo>
                <a:lnTo>
                  <a:pt x="179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52" name="Freeform 457">
            <a:extLst>
              <a:ext uri="{FF2B5EF4-FFF2-40B4-BE49-F238E27FC236}">
                <a16:creationId xmlns:a16="http://schemas.microsoft.com/office/drawing/2014/main" id="{F41C88D9-08EB-4B87-A281-C586C3DC74DD}"/>
              </a:ext>
            </a:extLst>
          </p:cNvPr>
          <p:cNvSpPr>
            <a:spLocks noEditPoints="1"/>
          </p:cNvSpPr>
          <p:nvPr/>
        </p:nvSpPr>
        <p:spPr bwMode="auto">
          <a:xfrm>
            <a:off x="10585814" y="2656571"/>
            <a:ext cx="534683" cy="505987"/>
          </a:xfrm>
          <a:custGeom>
            <a:avLst/>
            <a:gdLst>
              <a:gd name="T0" fmla="*/ 2266 w 3262"/>
              <a:gd name="T1" fmla="*/ 2287 h 3292"/>
              <a:gd name="T2" fmla="*/ 2426 w 3262"/>
              <a:gd name="T3" fmla="*/ 2011 h 3292"/>
              <a:gd name="T4" fmla="*/ 1835 w 3262"/>
              <a:gd name="T5" fmla="*/ 2469 h 3292"/>
              <a:gd name="T6" fmla="*/ 852 w 3262"/>
              <a:gd name="T7" fmla="*/ 2062 h 3292"/>
              <a:gd name="T8" fmla="*/ 1079 w 3262"/>
              <a:gd name="T9" fmla="*/ 2358 h 3292"/>
              <a:gd name="T10" fmla="*/ 2650 w 3262"/>
              <a:gd name="T11" fmla="*/ 1646 h 3292"/>
              <a:gd name="T12" fmla="*/ 2550 w 3262"/>
              <a:gd name="T13" fmla="*/ 2247 h 3292"/>
              <a:gd name="T14" fmla="*/ 2226 w 3262"/>
              <a:gd name="T15" fmla="*/ 2573 h 3292"/>
              <a:gd name="T16" fmla="*/ 1427 w 3262"/>
              <a:gd name="T17" fmla="*/ 2674 h 3292"/>
              <a:gd name="T18" fmla="*/ 979 w 3262"/>
              <a:gd name="T19" fmla="*/ 2538 h 3292"/>
              <a:gd name="T20" fmla="*/ 682 w 3262"/>
              <a:gd name="T21" fmla="*/ 2186 h 3292"/>
              <a:gd name="T22" fmla="*/ 2243 w 3262"/>
              <a:gd name="T23" fmla="*/ 745 h 3292"/>
              <a:gd name="T24" fmla="*/ 2519 w 3262"/>
              <a:gd name="T25" fmla="*/ 871 h 3292"/>
              <a:gd name="T26" fmla="*/ 2611 w 3262"/>
              <a:gd name="T27" fmla="*/ 1149 h 3292"/>
              <a:gd name="T28" fmla="*/ 2526 w 3262"/>
              <a:gd name="T29" fmla="*/ 1232 h 3292"/>
              <a:gd name="T30" fmla="*/ 2443 w 3262"/>
              <a:gd name="T31" fmla="*/ 1084 h 3292"/>
              <a:gd name="T32" fmla="*/ 2243 w 3262"/>
              <a:gd name="T33" fmla="*/ 977 h 3292"/>
              <a:gd name="T34" fmla="*/ 2041 w 3262"/>
              <a:gd name="T35" fmla="*/ 1084 h 3292"/>
              <a:gd name="T36" fmla="*/ 1959 w 3262"/>
              <a:gd name="T37" fmla="*/ 1232 h 3292"/>
              <a:gd name="T38" fmla="*/ 1874 w 3262"/>
              <a:gd name="T39" fmla="*/ 1149 h 3292"/>
              <a:gd name="T40" fmla="*/ 1967 w 3262"/>
              <a:gd name="T41" fmla="*/ 871 h 3292"/>
              <a:gd name="T42" fmla="*/ 2243 w 3262"/>
              <a:gd name="T43" fmla="*/ 745 h 3292"/>
              <a:gd name="T44" fmla="*/ 1265 w 3262"/>
              <a:gd name="T45" fmla="*/ 839 h 3292"/>
              <a:gd name="T46" fmla="*/ 1389 w 3262"/>
              <a:gd name="T47" fmla="*/ 1118 h 3292"/>
              <a:gd name="T48" fmla="*/ 1321 w 3262"/>
              <a:gd name="T49" fmla="*/ 1234 h 3292"/>
              <a:gd name="T50" fmla="*/ 1237 w 3262"/>
              <a:gd name="T51" fmla="*/ 1114 h 3292"/>
              <a:gd name="T52" fmla="*/ 1055 w 3262"/>
              <a:gd name="T53" fmla="*/ 980 h 3292"/>
              <a:gd name="T54" fmla="*/ 839 w 3262"/>
              <a:gd name="T55" fmla="*/ 1058 h 3292"/>
              <a:gd name="T56" fmla="*/ 752 w 3262"/>
              <a:gd name="T57" fmla="*/ 1224 h 3292"/>
              <a:gd name="T58" fmla="*/ 655 w 3262"/>
              <a:gd name="T59" fmla="*/ 1180 h 3292"/>
              <a:gd name="T60" fmla="*/ 716 w 3262"/>
              <a:gd name="T61" fmla="*/ 905 h 3292"/>
              <a:gd name="T62" fmla="*/ 973 w 3262"/>
              <a:gd name="T63" fmla="*/ 748 h 3292"/>
              <a:gd name="T64" fmla="*/ 1196 w 3262"/>
              <a:gd name="T65" fmla="*/ 382 h 3292"/>
              <a:gd name="T66" fmla="*/ 694 w 3262"/>
              <a:gd name="T67" fmla="*/ 700 h 3292"/>
              <a:gd name="T68" fmla="*/ 380 w 3262"/>
              <a:gd name="T69" fmla="*/ 1206 h 3292"/>
              <a:gd name="T70" fmla="*/ 318 w 3262"/>
              <a:gd name="T71" fmla="*/ 1828 h 3292"/>
              <a:gd name="T72" fmla="*/ 532 w 3262"/>
              <a:gd name="T73" fmla="*/ 2393 h 3292"/>
              <a:gd name="T74" fmla="*/ 963 w 3262"/>
              <a:gd name="T75" fmla="*/ 2800 h 3292"/>
              <a:gd name="T76" fmla="*/ 1541 w 3262"/>
              <a:gd name="T77" fmla="*/ 2980 h 3292"/>
              <a:gd name="T78" fmla="*/ 2147 w 3262"/>
              <a:gd name="T79" fmla="*/ 2878 h 3292"/>
              <a:gd name="T80" fmla="*/ 2625 w 3262"/>
              <a:gd name="T81" fmla="*/ 2529 h 3292"/>
              <a:gd name="T82" fmla="*/ 2909 w 3262"/>
              <a:gd name="T83" fmla="*/ 2001 h 3292"/>
              <a:gd name="T84" fmla="*/ 2929 w 3262"/>
              <a:gd name="T85" fmla="*/ 1376 h 3292"/>
              <a:gd name="T86" fmla="*/ 2680 w 3262"/>
              <a:gd name="T87" fmla="*/ 828 h 3292"/>
              <a:gd name="T88" fmla="*/ 2224 w 3262"/>
              <a:gd name="T89" fmla="*/ 450 h 3292"/>
              <a:gd name="T90" fmla="*/ 1631 w 3262"/>
              <a:gd name="T91" fmla="*/ 308 h 3292"/>
              <a:gd name="T92" fmla="*/ 2128 w 3262"/>
              <a:gd name="T93" fmla="*/ 77 h 3292"/>
              <a:gd name="T94" fmla="*/ 2714 w 3262"/>
              <a:gd name="T95" fmla="*/ 415 h 3292"/>
              <a:gd name="T96" fmla="*/ 3113 w 3262"/>
              <a:gd name="T97" fmla="*/ 960 h 3292"/>
              <a:gd name="T98" fmla="*/ 3262 w 3262"/>
              <a:gd name="T99" fmla="*/ 1646 h 3292"/>
              <a:gd name="T100" fmla="*/ 3113 w 3262"/>
              <a:gd name="T101" fmla="*/ 2332 h 3292"/>
              <a:gd name="T102" fmla="*/ 2714 w 3262"/>
              <a:gd name="T103" fmla="*/ 2876 h 3292"/>
              <a:gd name="T104" fmla="*/ 2128 w 3262"/>
              <a:gd name="T105" fmla="*/ 3213 h 3292"/>
              <a:gd name="T106" fmla="*/ 1426 w 3262"/>
              <a:gd name="T107" fmla="*/ 3279 h 3292"/>
              <a:gd name="T108" fmla="*/ 781 w 3262"/>
              <a:gd name="T109" fmla="*/ 3050 h 3292"/>
              <a:gd name="T110" fmla="*/ 293 w 3262"/>
              <a:gd name="T111" fmla="*/ 2586 h 3292"/>
              <a:gd name="T112" fmla="*/ 29 w 3262"/>
              <a:gd name="T113" fmla="*/ 1953 h 3292"/>
              <a:gd name="T114" fmla="*/ 50 w 3262"/>
              <a:gd name="T115" fmla="*/ 1240 h 3292"/>
              <a:gd name="T116" fmla="*/ 350 w 3262"/>
              <a:gd name="T117" fmla="*/ 627 h 3292"/>
              <a:gd name="T118" fmla="*/ 865 w 3262"/>
              <a:gd name="T119" fmla="*/ 193 h 3292"/>
              <a:gd name="T120" fmla="*/ 1528 w 3262"/>
              <a:gd name="T121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2" h="3292">
                <a:moveTo>
                  <a:pt x="2039" y="1851"/>
                </a:moveTo>
                <a:lnTo>
                  <a:pt x="2039" y="2433"/>
                </a:lnTo>
                <a:lnTo>
                  <a:pt x="2088" y="2413"/>
                </a:lnTo>
                <a:lnTo>
                  <a:pt x="2136" y="2387"/>
                </a:lnTo>
                <a:lnTo>
                  <a:pt x="2182" y="2358"/>
                </a:lnTo>
                <a:lnTo>
                  <a:pt x="2225" y="2325"/>
                </a:lnTo>
                <a:lnTo>
                  <a:pt x="2266" y="2287"/>
                </a:lnTo>
                <a:lnTo>
                  <a:pt x="2266" y="2287"/>
                </a:lnTo>
                <a:lnTo>
                  <a:pt x="2303" y="2247"/>
                </a:lnTo>
                <a:lnTo>
                  <a:pt x="2336" y="2203"/>
                </a:lnTo>
                <a:lnTo>
                  <a:pt x="2365" y="2158"/>
                </a:lnTo>
                <a:lnTo>
                  <a:pt x="2389" y="2112"/>
                </a:lnTo>
                <a:lnTo>
                  <a:pt x="2410" y="2062"/>
                </a:lnTo>
                <a:lnTo>
                  <a:pt x="2426" y="2011"/>
                </a:lnTo>
                <a:lnTo>
                  <a:pt x="2437" y="1959"/>
                </a:lnTo>
                <a:lnTo>
                  <a:pt x="2444" y="1906"/>
                </a:lnTo>
                <a:lnTo>
                  <a:pt x="2446" y="1851"/>
                </a:lnTo>
                <a:lnTo>
                  <a:pt x="2039" y="1851"/>
                </a:lnTo>
                <a:close/>
                <a:moveTo>
                  <a:pt x="1427" y="1851"/>
                </a:moveTo>
                <a:lnTo>
                  <a:pt x="1427" y="2469"/>
                </a:lnTo>
                <a:lnTo>
                  <a:pt x="1835" y="2469"/>
                </a:lnTo>
                <a:lnTo>
                  <a:pt x="1835" y="1851"/>
                </a:lnTo>
                <a:lnTo>
                  <a:pt x="1427" y="1851"/>
                </a:lnTo>
                <a:close/>
                <a:moveTo>
                  <a:pt x="815" y="1851"/>
                </a:moveTo>
                <a:lnTo>
                  <a:pt x="817" y="1906"/>
                </a:lnTo>
                <a:lnTo>
                  <a:pt x="825" y="1959"/>
                </a:lnTo>
                <a:lnTo>
                  <a:pt x="837" y="2011"/>
                </a:lnTo>
                <a:lnTo>
                  <a:pt x="852" y="2062"/>
                </a:lnTo>
                <a:lnTo>
                  <a:pt x="873" y="2112"/>
                </a:lnTo>
                <a:lnTo>
                  <a:pt x="897" y="2159"/>
                </a:lnTo>
                <a:lnTo>
                  <a:pt x="926" y="2203"/>
                </a:lnTo>
                <a:lnTo>
                  <a:pt x="959" y="2247"/>
                </a:lnTo>
                <a:lnTo>
                  <a:pt x="996" y="2287"/>
                </a:lnTo>
                <a:lnTo>
                  <a:pt x="1036" y="2325"/>
                </a:lnTo>
                <a:lnTo>
                  <a:pt x="1079" y="2358"/>
                </a:lnTo>
                <a:lnTo>
                  <a:pt x="1125" y="2387"/>
                </a:lnTo>
                <a:lnTo>
                  <a:pt x="1174" y="2413"/>
                </a:lnTo>
                <a:lnTo>
                  <a:pt x="1224" y="2433"/>
                </a:lnTo>
                <a:lnTo>
                  <a:pt x="1224" y="1851"/>
                </a:lnTo>
                <a:lnTo>
                  <a:pt x="815" y="1851"/>
                </a:lnTo>
                <a:close/>
                <a:moveTo>
                  <a:pt x="612" y="1646"/>
                </a:moveTo>
                <a:lnTo>
                  <a:pt x="2650" y="1646"/>
                </a:lnTo>
                <a:lnTo>
                  <a:pt x="2650" y="1851"/>
                </a:lnTo>
                <a:lnTo>
                  <a:pt x="2648" y="1923"/>
                </a:lnTo>
                <a:lnTo>
                  <a:pt x="2639" y="1992"/>
                </a:lnTo>
                <a:lnTo>
                  <a:pt x="2624" y="2059"/>
                </a:lnTo>
                <a:lnTo>
                  <a:pt x="2604" y="2124"/>
                </a:lnTo>
                <a:lnTo>
                  <a:pt x="2579" y="2186"/>
                </a:lnTo>
                <a:lnTo>
                  <a:pt x="2550" y="2247"/>
                </a:lnTo>
                <a:lnTo>
                  <a:pt x="2515" y="2304"/>
                </a:lnTo>
                <a:lnTo>
                  <a:pt x="2476" y="2358"/>
                </a:lnTo>
                <a:lnTo>
                  <a:pt x="2434" y="2409"/>
                </a:lnTo>
                <a:lnTo>
                  <a:pt x="2387" y="2455"/>
                </a:lnTo>
                <a:lnTo>
                  <a:pt x="2337" y="2499"/>
                </a:lnTo>
                <a:lnTo>
                  <a:pt x="2283" y="2538"/>
                </a:lnTo>
                <a:lnTo>
                  <a:pt x="2226" y="2573"/>
                </a:lnTo>
                <a:lnTo>
                  <a:pt x="2167" y="2603"/>
                </a:lnTo>
                <a:lnTo>
                  <a:pt x="2105" y="2628"/>
                </a:lnTo>
                <a:lnTo>
                  <a:pt x="2040" y="2648"/>
                </a:lnTo>
                <a:lnTo>
                  <a:pt x="1974" y="2663"/>
                </a:lnTo>
                <a:lnTo>
                  <a:pt x="1905" y="2671"/>
                </a:lnTo>
                <a:lnTo>
                  <a:pt x="1835" y="2674"/>
                </a:lnTo>
                <a:lnTo>
                  <a:pt x="1427" y="2674"/>
                </a:lnTo>
                <a:lnTo>
                  <a:pt x="1357" y="2671"/>
                </a:lnTo>
                <a:lnTo>
                  <a:pt x="1288" y="2663"/>
                </a:lnTo>
                <a:lnTo>
                  <a:pt x="1222" y="2648"/>
                </a:lnTo>
                <a:lnTo>
                  <a:pt x="1157" y="2628"/>
                </a:lnTo>
                <a:lnTo>
                  <a:pt x="1095" y="2603"/>
                </a:lnTo>
                <a:lnTo>
                  <a:pt x="1035" y="2573"/>
                </a:lnTo>
                <a:lnTo>
                  <a:pt x="979" y="2538"/>
                </a:lnTo>
                <a:lnTo>
                  <a:pt x="925" y="2499"/>
                </a:lnTo>
                <a:lnTo>
                  <a:pt x="875" y="2455"/>
                </a:lnTo>
                <a:lnTo>
                  <a:pt x="829" y="2409"/>
                </a:lnTo>
                <a:lnTo>
                  <a:pt x="786" y="2358"/>
                </a:lnTo>
                <a:lnTo>
                  <a:pt x="747" y="2304"/>
                </a:lnTo>
                <a:lnTo>
                  <a:pt x="712" y="2247"/>
                </a:lnTo>
                <a:lnTo>
                  <a:pt x="682" y="2186"/>
                </a:lnTo>
                <a:lnTo>
                  <a:pt x="658" y="2124"/>
                </a:lnTo>
                <a:lnTo>
                  <a:pt x="638" y="2059"/>
                </a:lnTo>
                <a:lnTo>
                  <a:pt x="624" y="1992"/>
                </a:lnTo>
                <a:lnTo>
                  <a:pt x="615" y="1923"/>
                </a:lnTo>
                <a:lnTo>
                  <a:pt x="612" y="1851"/>
                </a:lnTo>
                <a:lnTo>
                  <a:pt x="612" y="1646"/>
                </a:lnTo>
                <a:close/>
                <a:moveTo>
                  <a:pt x="2243" y="745"/>
                </a:moveTo>
                <a:lnTo>
                  <a:pt x="2289" y="748"/>
                </a:lnTo>
                <a:lnTo>
                  <a:pt x="2334" y="757"/>
                </a:lnTo>
                <a:lnTo>
                  <a:pt x="2376" y="771"/>
                </a:lnTo>
                <a:lnTo>
                  <a:pt x="2416" y="790"/>
                </a:lnTo>
                <a:lnTo>
                  <a:pt x="2454" y="812"/>
                </a:lnTo>
                <a:lnTo>
                  <a:pt x="2488" y="839"/>
                </a:lnTo>
                <a:lnTo>
                  <a:pt x="2519" y="871"/>
                </a:lnTo>
                <a:lnTo>
                  <a:pt x="2546" y="905"/>
                </a:lnTo>
                <a:lnTo>
                  <a:pt x="2569" y="944"/>
                </a:lnTo>
                <a:lnTo>
                  <a:pt x="2588" y="984"/>
                </a:lnTo>
                <a:lnTo>
                  <a:pt x="2601" y="1026"/>
                </a:lnTo>
                <a:lnTo>
                  <a:pt x="2609" y="1072"/>
                </a:lnTo>
                <a:lnTo>
                  <a:pt x="2612" y="1118"/>
                </a:lnTo>
                <a:lnTo>
                  <a:pt x="2611" y="1149"/>
                </a:lnTo>
                <a:lnTo>
                  <a:pt x="2607" y="1180"/>
                </a:lnTo>
                <a:lnTo>
                  <a:pt x="2602" y="1198"/>
                </a:lnTo>
                <a:lnTo>
                  <a:pt x="2592" y="1213"/>
                </a:lnTo>
                <a:lnTo>
                  <a:pt x="2578" y="1224"/>
                </a:lnTo>
                <a:lnTo>
                  <a:pt x="2562" y="1232"/>
                </a:lnTo>
                <a:lnTo>
                  <a:pt x="2545" y="1234"/>
                </a:lnTo>
                <a:lnTo>
                  <a:pt x="2526" y="1232"/>
                </a:lnTo>
                <a:lnTo>
                  <a:pt x="2510" y="1224"/>
                </a:lnTo>
                <a:lnTo>
                  <a:pt x="2497" y="1213"/>
                </a:lnTo>
                <a:lnTo>
                  <a:pt x="2486" y="1198"/>
                </a:lnTo>
                <a:lnTo>
                  <a:pt x="2481" y="1180"/>
                </a:lnTo>
                <a:lnTo>
                  <a:pt x="2473" y="1146"/>
                </a:lnTo>
                <a:lnTo>
                  <a:pt x="2461" y="1114"/>
                </a:lnTo>
                <a:lnTo>
                  <a:pt x="2443" y="1084"/>
                </a:lnTo>
                <a:lnTo>
                  <a:pt x="2423" y="1058"/>
                </a:lnTo>
                <a:lnTo>
                  <a:pt x="2399" y="1034"/>
                </a:lnTo>
                <a:lnTo>
                  <a:pt x="2372" y="1015"/>
                </a:lnTo>
                <a:lnTo>
                  <a:pt x="2343" y="998"/>
                </a:lnTo>
                <a:lnTo>
                  <a:pt x="2311" y="987"/>
                </a:lnTo>
                <a:lnTo>
                  <a:pt x="2278" y="980"/>
                </a:lnTo>
                <a:lnTo>
                  <a:pt x="2243" y="977"/>
                </a:lnTo>
                <a:lnTo>
                  <a:pt x="2208" y="980"/>
                </a:lnTo>
                <a:lnTo>
                  <a:pt x="2174" y="987"/>
                </a:lnTo>
                <a:lnTo>
                  <a:pt x="2142" y="998"/>
                </a:lnTo>
                <a:lnTo>
                  <a:pt x="2113" y="1015"/>
                </a:lnTo>
                <a:lnTo>
                  <a:pt x="2086" y="1034"/>
                </a:lnTo>
                <a:lnTo>
                  <a:pt x="2063" y="1058"/>
                </a:lnTo>
                <a:lnTo>
                  <a:pt x="2041" y="1084"/>
                </a:lnTo>
                <a:lnTo>
                  <a:pt x="2025" y="1114"/>
                </a:lnTo>
                <a:lnTo>
                  <a:pt x="2013" y="1146"/>
                </a:lnTo>
                <a:lnTo>
                  <a:pt x="2004" y="1180"/>
                </a:lnTo>
                <a:lnTo>
                  <a:pt x="1998" y="1198"/>
                </a:lnTo>
                <a:lnTo>
                  <a:pt x="1989" y="1213"/>
                </a:lnTo>
                <a:lnTo>
                  <a:pt x="1975" y="1224"/>
                </a:lnTo>
                <a:lnTo>
                  <a:pt x="1959" y="1232"/>
                </a:lnTo>
                <a:lnTo>
                  <a:pt x="1941" y="1234"/>
                </a:lnTo>
                <a:lnTo>
                  <a:pt x="1924" y="1232"/>
                </a:lnTo>
                <a:lnTo>
                  <a:pt x="1907" y="1224"/>
                </a:lnTo>
                <a:lnTo>
                  <a:pt x="1894" y="1213"/>
                </a:lnTo>
                <a:lnTo>
                  <a:pt x="1884" y="1198"/>
                </a:lnTo>
                <a:lnTo>
                  <a:pt x="1879" y="1180"/>
                </a:lnTo>
                <a:lnTo>
                  <a:pt x="1874" y="1149"/>
                </a:lnTo>
                <a:lnTo>
                  <a:pt x="1873" y="1118"/>
                </a:lnTo>
                <a:lnTo>
                  <a:pt x="1876" y="1072"/>
                </a:lnTo>
                <a:lnTo>
                  <a:pt x="1885" y="1026"/>
                </a:lnTo>
                <a:lnTo>
                  <a:pt x="1898" y="984"/>
                </a:lnTo>
                <a:lnTo>
                  <a:pt x="1916" y="944"/>
                </a:lnTo>
                <a:lnTo>
                  <a:pt x="1940" y="905"/>
                </a:lnTo>
                <a:lnTo>
                  <a:pt x="1967" y="871"/>
                </a:lnTo>
                <a:lnTo>
                  <a:pt x="1997" y="839"/>
                </a:lnTo>
                <a:lnTo>
                  <a:pt x="2032" y="812"/>
                </a:lnTo>
                <a:lnTo>
                  <a:pt x="2069" y="790"/>
                </a:lnTo>
                <a:lnTo>
                  <a:pt x="2109" y="771"/>
                </a:lnTo>
                <a:lnTo>
                  <a:pt x="2152" y="757"/>
                </a:lnTo>
                <a:lnTo>
                  <a:pt x="2197" y="748"/>
                </a:lnTo>
                <a:lnTo>
                  <a:pt x="2243" y="745"/>
                </a:lnTo>
                <a:close/>
                <a:moveTo>
                  <a:pt x="1019" y="745"/>
                </a:moveTo>
                <a:lnTo>
                  <a:pt x="1066" y="748"/>
                </a:lnTo>
                <a:lnTo>
                  <a:pt x="1110" y="757"/>
                </a:lnTo>
                <a:lnTo>
                  <a:pt x="1153" y="771"/>
                </a:lnTo>
                <a:lnTo>
                  <a:pt x="1193" y="790"/>
                </a:lnTo>
                <a:lnTo>
                  <a:pt x="1231" y="812"/>
                </a:lnTo>
                <a:lnTo>
                  <a:pt x="1265" y="839"/>
                </a:lnTo>
                <a:lnTo>
                  <a:pt x="1295" y="871"/>
                </a:lnTo>
                <a:lnTo>
                  <a:pt x="1323" y="905"/>
                </a:lnTo>
                <a:lnTo>
                  <a:pt x="1345" y="944"/>
                </a:lnTo>
                <a:lnTo>
                  <a:pt x="1364" y="984"/>
                </a:lnTo>
                <a:lnTo>
                  <a:pt x="1378" y="1026"/>
                </a:lnTo>
                <a:lnTo>
                  <a:pt x="1386" y="1072"/>
                </a:lnTo>
                <a:lnTo>
                  <a:pt x="1389" y="1118"/>
                </a:lnTo>
                <a:lnTo>
                  <a:pt x="1387" y="1149"/>
                </a:lnTo>
                <a:lnTo>
                  <a:pt x="1383" y="1180"/>
                </a:lnTo>
                <a:lnTo>
                  <a:pt x="1378" y="1198"/>
                </a:lnTo>
                <a:lnTo>
                  <a:pt x="1369" y="1213"/>
                </a:lnTo>
                <a:lnTo>
                  <a:pt x="1355" y="1224"/>
                </a:lnTo>
                <a:lnTo>
                  <a:pt x="1339" y="1232"/>
                </a:lnTo>
                <a:lnTo>
                  <a:pt x="1321" y="1234"/>
                </a:lnTo>
                <a:lnTo>
                  <a:pt x="1303" y="1232"/>
                </a:lnTo>
                <a:lnTo>
                  <a:pt x="1287" y="1224"/>
                </a:lnTo>
                <a:lnTo>
                  <a:pt x="1274" y="1213"/>
                </a:lnTo>
                <a:lnTo>
                  <a:pt x="1264" y="1198"/>
                </a:lnTo>
                <a:lnTo>
                  <a:pt x="1258" y="1180"/>
                </a:lnTo>
                <a:lnTo>
                  <a:pt x="1250" y="1146"/>
                </a:lnTo>
                <a:lnTo>
                  <a:pt x="1237" y="1114"/>
                </a:lnTo>
                <a:lnTo>
                  <a:pt x="1221" y="1084"/>
                </a:lnTo>
                <a:lnTo>
                  <a:pt x="1200" y="1058"/>
                </a:lnTo>
                <a:lnTo>
                  <a:pt x="1176" y="1034"/>
                </a:lnTo>
                <a:lnTo>
                  <a:pt x="1149" y="1015"/>
                </a:lnTo>
                <a:lnTo>
                  <a:pt x="1119" y="998"/>
                </a:lnTo>
                <a:lnTo>
                  <a:pt x="1088" y="987"/>
                </a:lnTo>
                <a:lnTo>
                  <a:pt x="1055" y="980"/>
                </a:lnTo>
                <a:lnTo>
                  <a:pt x="1019" y="977"/>
                </a:lnTo>
                <a:lnTo>
                  <a:pt x="984" y="980"/>
                </a:lnTo>
                <a:lnTo>
                  <a:pt x="951" y="987"/>
                </a:lnTo>
                <a:lnTo>
                  <a:pt x="919" y="998"/>
                </a:lnTo>
                <a:lnTo>
                  <a:pt x="890" y="1015"/>
                </a:lnTo>
                <a:lnTo>
                  <a:pt x="863" y="1034"/>
                </a:lnTo>
                <a:lnTo>
                  <a:pt x="839" y="1058"/>
                </a:lnTo>
                <a:lnTo>
                  <a:pt x="819" y="1084"/>
                </a:lnTo>
                <a:lnTo>
                  <a:pt x="802" y="1114"/>
                </a:lnTo>
                <a:lnTo>
                  <a:pt x="789" y="1146"/>
                </a:lnTo>
                <a:lnTo>
                  <a:pt x="781" y="1180"/>
                </a:lnTo>
                <a:lnTo>
                  <a:pt x="776" y="1198"/>
                </a:lnTo>
                <a:lnTo>
                  <a:pt x="765" y="1213"/>
                </a:lnTo>
                <a:lnTo>
                  <a:pt x="752" y="1224"/>
                </a:lnTo>
                <a:lnTo>
                  <a:pt x="736" y="1232"/>
                </a:lnTo>
                <a:lnTo>
                  <a:pt x="718" y="1234"/>
                </a:lnTo>
                <a:lnTo>
                  <a:pt x="700" y="1232"/>
                </a:lnTo>
                <a:lnTo>
                  <a:pt x="683" y="1224"/>
                </a:lnTo>
                <a:lnTo>
                  <a:pt x="670" y="1213"/>
                </a:lnTo>
                <a:lnTo>
                  <a:pt x="661" y="1198"/>
                </a:lnTo>
                <a:lnTo>
                  <a:pt x="655" y="1180"/>
                </a:lnTo>
                <a:lnTo>
                  <a:pt x="652" y="1149"/>
                </a:lnTo>
                <a:lnTo>
                  <a:pt x="650" y="1118"/>
                </a:lnTo>
                <a:lnTo>
                  <a:pt x="653" y="1072"/>
                </a:lnTo>
                <a:lnTo>
                  <a:pt x="661" y="1026"/>
                </a:lnTo>
                <a:lnTo>
                  <a:pt x="675" y="984"/>
                </a:lnTo>
                <a:lnTo>
                  <a:pt x="694" y="944"/>
                </a:lnTo>
                <a:lnTo>
                  <a:pt x="716" y="905"/>
                </a:lnTo>
                <a:lnTo>
                  <a:pt x="744" y="871"/>
                </a:lnTo>
                <a:lnTo>
                  <a:pt x="775" y="839"/>
                </a:lnTo>
                <a:lnTo>
                  <a:pt x="808" y="812"/>
                </a:lnTo>
                <a:lnTo>
                  <a:pt x="846" y="790"/>
                </a:lnTo>
                <a:lnTo>
                  <a:pt x="886" y="771"/>
                </a:lnTo>
                <a:lnTo>
                  <a:pt x="929" y="757"/>
                </a:lnTo>
                <a:lnTo>
                  <a:pt x="973" y="748"/>
                </a:lnTo>
                <a:lnTo>
                  <a:pt x="1019" y="745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553" name="Group 7">
            <a:extLst>
              <a:ext uri="{FF2B5EF4-FFF2-40B4-BE49-F238E27FC236}">
                <a16:creationId xmlns:a16="http://schemas.microsoft.com/office/drawing/2014/main" id="{55EB61E5-32B3-4768-8147-BBCF42CAA864}"/>
              </a:ext>
            </a:extLst>
          </p:cNvPr>
          <p:cNvGrpSpPr/>
          <p:nvPr/>
        </p:nvGrpSpPr>
        <p:grpSpPr bwMode="auto">
          <a:xfrm>
            <a:off x="5144645" y="2681956"/>
            <a:ext cx="2176463" cy="2198688"/>
            <a:chOff x="567" y="754"/>
            <a:chExt cx="1371" cy="1385"/>
          </a:xfrm>
          <a:solidFill>
            <a:schemeClr val="accent1"/>
          </a:solidFill>
        </p:grpSpPr>
        <p:sp>
          <p:nvSpPr>
            <p:cNvPr id="555" name="Freeform 8">
              <a:extLst>
                <a:ext uri="{FF2B5EF4-FFF2-40B4-BE49-F238E27FC236}">
                  <a16:creationId xmlns:a16="http://schemas.microsoft.com/office/drawing/2014/main" id="{9A269D45-1337-4787-B90D-CDEF9B7070D5}"/>
                </a:ext>
              </a:extLst>
            </p:cNvPr>
            <p:cNvSpPr/>
            <p:nvPr/>
          </p:nvSpPr>
          <p:spPr bwMode="auto">
            <a:xfrm>
              <a:off x="1202" y="754"/>
              <a:ext cx="736" cy="1383"/>
            </a:xfrm>
            <a:custGeom>
              <a:avLst/>
              <a:gdLst>
                <a:gd name="T0" fmla="*/ 263 w 736"/>
                <a:gd name="T1" fmla="*/ 1259 h 1383"/>
                <a:gd name="T2" fmla="*/ 604 w 736"/>
                <a:gd name="T3" fmla="*/ 1102 h 1383"/>
                <a:gd name="T4" fmla="*/ 736 w 736"/>
                <a:gd name="T5" fmla="*/ 763 h 1383"/>
                <a:gd name="T6" fmla="*/ 736 w 736"/>
                <a:gd name="T7" fmla="*/ 740 h 1383"/>
                <a:gd name="T8" fmla="*/ 736 w 736"/>
                <a:gd name="T9" fmla="*/ 720 h 1383"/>
                <a:gd name="T10" fmla="*/ 736 w 736"/>
                <a:gd name="T11" fmla="*/ 688 h 1383"/>
                <a:gd name="T12" fmla="*/ 736 w 736"/>
                <a:gd name="T13" fmla="*/ 668 h 1383"/>
                <a:gd name="T14" fmla="*/ 736 w 736"/>
                <a:gd name="T15" fmla="*/ 630 h 1383"/>
                <a:gd name="T16" fmla="*/ 519 w 736"/>
                <a:gd name="T17" fmla="*/ 301 h 1383"/>
                <a:gd name="T18" fmla="*/ 136 w 736"/>
                <a:gd name="T19" fmla="*/ 87 h 1383"/>
                <a:gd name="T20" fmla="*/ 48 w 736"/>
                <a:gd name="T21" fmla="*/ 192 h 1383"/>
                <a:gd name="T22" fmla="*/ 73 w 736"/>
                <a:gd name="T23" fmla="*/ 192 h 1383"/>
                <a:gd name="T24" fmla="*/ 100 w 736"/>
                <a:gd name="T25" fmla="*/ 195 h 1383"/>
                <a:gd name="T26" fmla="*/ 126 w 736"/>
                <a:gd name="T27" fmla="*/ 199 h 1383"/>
                <a:gd name="T28" fmla="*/ 158 w 736"/>
                <a:gd name="T29" fmla="*/ 207 h 1383"/>
                <a:gd name="T30" fmla="*/ 192 w 736"/>
                <a:gd name="T31" fmla="*/ 215 h 1383"/>
                <a:gd name="T32" fmla="*/ 228 w 736"/>
                <a:gd name="T33" fmla="*/ 227 h 1383"/>
                <a:gd name="T34" fmla="*/ 263 w 736"/>
                <a:gd name="T35" fmla="*/ 242 h 1383"/>
                <a:gd name="T36" fmla="*/ 302 w 736"/>
                <a:gd name="T37" fmla="*/ 262 h 1383"/>
                <a:gd name="T38" fmla="*/ 337 w 736"/>
                <a:gd name="T39" fmla="*/ 286 h 1383"/>
                <a:gd name="T40" fmla="*/ 370 w 736"/>
                <a:gd name="T41" fmla="*/ 314 h 1383"/>
                <a:gd name="T42" fmla="*/ 402 w 736"/>
                <a:gd name="T43" fmla="*/ 346 h 1383"/>
                <a:gd name="T44" fmla="*/ 429 w 736"/>
                <a:gd name="T45" fmla="*/ 371 h 1383"/>
                <a:gd name="T46" fmla="*/ 450 w 736"/>
                <a:gd name="T47" fmla="*/ 397 h 1383"/>
                <a:gd name="T48" fmla="*/ 470 w 736"/>
                <a:gd name="T49" fmla="*/ 426 h 1383"/>
                <a:gd name="T50" fmla="*/ 485 w 736"/>
                <a:gd name="T51" fmla="*/ 454 h 1383"/>
                <a:gd name="T52" fmla="*/ 500 w 736"/>
                <a:gd name="T53" fmla="*/ 484 h 1383"/>
                <a:gd name="T54" fmla="*/ 514 w 736"/>
                <a:gd name="T55" fmla="*/ 516 h 1383"/>
                <a:gd name="T56" fmla="*/ 522 w 736"/>
                <a:gd name="T57" fmla="*/ 544 h 1383"/>
                <a:gd name="T58" fmla="*/ 530 w 736"/>
                <a:gd name="T59" fmla="*/ 574 h 1383"/>
                <a:gd name="T60" fmla="*/ 537 w 736"/>
                <a:gd name="T61" fmla="*/ 603 h 1383"/>
                <a:gd name="T62" fmla="*/ 540 w 736"/>
                <a:gd name="T63" fmla="*/ 630 h 1383"/>
                <a:gd name="T64" fmla="*/ 544 w 736"/>
                <a:gd name="T65" fmla="*/ 656 h 1383"/>
                <a:gd name="T66" fmla="*/ 545 w 736"/>
                <a:gd name="T67" fmla="*/ 681 h 1383"/>
                <a:gd name="T68" fmla="*/ 547 w 736"/>
                <a:gd name="T69" fmla="*/ 703 h 1383"/>
                <a:gd name="T70" fmla="*/ 544 w 736"/>
                <a:gd name="T71" fmla="*/ 733 h 1383"/>
                <a:gd name="T72" fmla="*/ 540 w 736"/>
                <a:gd name="T73" fmla="*/ 756 h 1383"/>
                <a:gd name="T74" fmla="*/ 535 w 736"/>
                <a:gd name="T75" fmla="*/ 781 h 1383"/>
                <a:gd name="T76" fmla="*/ 529 w 736"/>
                <a:gd name="T77" fmla="*/ 812 h 1383"/>
                <a:gd name="T78" fmla="*/ 520 w 736"/>
                <a:gd name="T79" fmla="*/ 842 h 1383"/>
                <a:gd name="T80" fmla="*/ 509 w 736"/>
                <a:gd name="T81" fmla="*/ 875 h 1383"/>
                <a:gd name="T82" fmla="*/ 494 w 736"/>
                <a:gd name="T83" fmla="*/ 907 h 1383"/>
                <a:gd name="T84" fmla="*/ 479 w 736"/>
                <a:gd name="T85" fmla="*/ 942 h 1383"/>
                <a:gd name="T86" fmla="*/ 457 w 736"/>
                <a:gd name="T87" fmla="*/ 973 h 1383"/>
                <a:gd name="T88" fmla="*/ 434 w 736"/>
                <a:gd name="T89" fmla="*/ 1005 h 1383"/>
                <a:gd name="T90" fmla="*/ 405 w 736"/>
                <a:gd name="T91" fmla="*/ 1035 h 1383"/>
                <a:gd name="T92" fmla="*/ 387 w 736"/>
                <a:gd name="T93" fmla="*/ 1054 h 1383"/>
                <a:gd name="T94" fmla="*/ 355 w 736"/>
                <a:gd name="T95" fmla="*/ 1079 h 1383"/>
                <a:gd name="T96" fmla="*/ 330 w 736"/>
                <a:gd name="T97" fmla="*/ 1099 h 1383"/>
                <a:gd name="T98" fmla="*/ 303 w 736"/>
                <a:gd name="T99" fmla="*/ 1115 h 1383"/>
                <a:gd name="T100" fmla="*/ 273 w 736"/>
                <a:gd name="T101" fmla="*/ 1132 h 1383"/>
                <a:gd name="T102" fmla="*/ 238 w 736"/>
                <a:gd name="T103" fmla="*/ 1149 h 1383"/>
                <a:gd name="T104" fmla="*/ 200 w 736"/>
                <a:gd name="T105" fmla="*/ 1164 h 1383"/>
                <a:gd name="T106" fmla="*/ 155 w 736"/>
                <a:gd name="T107" fmla="*/ 1174 h 1383"/>
                <a:gd name="T108" fmla="*/ 106 w 736"/>
                <a:gd name="T109" fmla="*/ 1184 h 1383"/>
                <a:gd name="T110" fmla="*/ 55 w 736"/>
                <a:gd name="T111" fmla="*/ 1189 h 138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736"/>
                <a:gd name="T169" fmla="*/ 0 h 1383"/>
                <a:gd name="T170" fmla="*/ 736 w 736"/>
                <a:gd name="T171" fmla="*/ 1383 h 138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736" h="1383">
                  <a:moveTo>
                    <a:pt x="45" y="1189"/>
                  </a:moveTo>
                  <a:lnTo>
                    <a:pt x="48" y="1383"/>
                  </a:lnTo>
                  <a:lnTo>
                    <a:pt x="110" y="1381"/>
                  </a:lnTo>
                  <a:lnTo>
                    <a:pt x="135" y="1296"/>
                  </a:lnTo>
                  <a:lnTo>
                    <a:pt x="263" y="1259"/>
                  </a:lnTo>
                  <a:lnTo>
                    <a:pt x="348" y="1317"/>
                  </a:lnTo>
                  <a:lnTo>
                    <a:pt x="442" y="1261"/>
                  </a:lnTo>
                  <a:lnTo>
                    <a:pt x="439" y="1162"/>
                  </a:lnTo>
                  <a:lnTo>
                    <a:pt x="509" y="1089"/>
                  </a:lnTo>
                  <a:lnTo>
                    <a:pt x="604" y="1102"/>
                  </a:lnTo>
                  <a:lnTo>
                    <a:pt x="671" y="997"/>
                  </a:lnTo>
                  <a:lnTo>
                    <a:pt x="614" y="915"/>
                  </a:lnTo>
                  <a:lnTo>
                    <a:pt x="652" y="781"/>
                  </a:lnTo>
                  <a:lnTo>
                    <a:pt x="736" y="768"/>
                  </a:lnTo>
                  <a:lnTo>
                    <a:pt x="736" y="763"/>
                  </a:lnTo>
                  <a:lnTo>
                    <a:pt x="736" y="758"/>
                  </a:lnTo>
                  <a:lnTo>
                    <a:pt x="736" y="755"/>
                  </a:lnTo>
                  <a:lnTo>
                    <a:pt x="736" y="750"/>
                  </a:lnTo>
                  <a:lnTo>
                    <a:pt x="736" y="745"/>
                  </a:lnTo>
                  <a:lnTo>
                    <a:pt x="736" y="740"/>
                  </a:lnTo>
                  <a:lnTo>
                    <a:pt x="736" y="736"/>
                  </a:lnTo>
                  <a:lnTo>
                    <a:pt x="736" y="733"/>
                  </a:lnTo>
                  <a:lnTo>
                    <a:pt x="736" y="728"/>
                  </a:lnTo>
                  <a:lnTo>
                    <a:pt x="736" y="723"/>
                  </a:lnTo>
                  <a:lnTo>
                    <a:pt x="736" y="720"/>
                  </a:lnTo>
                  <a:lnTo>
                    <a:pt x="736" y="715"/>
                  </a:lnTo>
                  <a:lnTo>
                    <a:pt x="736" y="706"/>
                  </a:lnTo>
                  <a:lnTo>
                    <a:pt x="736" y="698"/>
                  </a:lnTo>
                  <a:lnTo>
                    <a:pt x="736" y="693"/>
                  </a:lnTo>
                  <a:lnTo>
                    <a:pt x="736" y="688"/>
                  </a:lnTo>
                  <a:lnTo>
                    <a:pt x="736" y="685"/>
                  </a:lnTo>
                  <a:lnTo>
                    <a:pt x="736" y="681"/>
                  </a:lnTo>
                  <a:lnTo>
                    <a:pt x="736" y="676"/>
                  </a:lnTo>
                  <a:lnTo>
                    <a:pt x="736" y="671"/>
                  </a:lnTo>
                  <a:lnTo>
                    <a:pt x="736" y="668"/>
                  </a:lnTo>
                  <a:lnTo>
                    <a:pt x="736" y="663"/>
                  </a:lnTo>
                  <a:lnTo>
                    <a:pt x="736" y="655"/>
                  </a:lnTo>
                  <a:lnTo>
                    <a:pt x="736" y="646"/>
                  </a:lnTo>
                  <a:lnTo>
                    <a:pt x="736" y="638"/>
                  </a:lnTo>
                  <a:lnTo>
                    <a:pt x="736" y="630"/>
                  </a:lnTo>
                  <a:lnTo>
                    <a:pt x="651" y="604"/>
                  </a:lnTo>
                  <a:lnTo>
                    <a:pt x="614" y="476"/>
                  </a:lnTo>
                  <a:lnTo>
                    <a:pt x="672" y="391"/>
                  </a:lnTo>
                  <a:lnTo>
                    <a:pt x="617" y="296"/>
                  </a:lnTo>
                  <a:lnTo>
                    <a:pt x="519" y="301"/>
                  </a:lnTo>
                  <a:lnTo>
                    <a:pt x="445" y="230"/>
                  </a:lnTo>
                  <a:lnTo>
                    <a:pt x="457" y="134"/>
                  </a:lnTo>
                  <a:lnTo>
                    <a:pt x="352" y="67"/>
                  </a:lnTo>
                  <a:lnTo>
                    <a:pt x="272" y="125"/>
                  </a:lnTo>
                  <a:lnTo>
                    <a:pt x="136" y="87"/>
                  </a:lnTo>
                  <a:lnTo>
                    <a:pt x="123" y="3"/>
                  </a:lnTo>
                  <a:lnTo>
                    <a:pt x="43" y="0"/>
                  </a:lnTo>
                  <a:lnTo>
                    <a:pt x="0" y="89"/>
                  </a:lnTo>
                  <a:lnTo>
                    <a:pt x="46" y="192"/>
                  </a:lnTo>
                  <a:lnTo>
                    <a:pt x="48" y="192"/>
                  </a:lnTo>
                  <a:lnTo>
                    <a:pt x="51" y="192"/>
                  </a:lnTo>
                  <a:lnTo>
                    <a:pt x="55" y="192"/>
                  </a:lnTo>
                  <a:lnTo>
                    <a:pt x="60" y="192"/>
                  </a:lnTo>
                  <a:lnTo>
                    <a:pt x="66" y="192"/>
                  </a:lnTo>
                  <a:lnTo>
                    <a:pt x="73" y="192"/>
                  </a:lnTo>
                  <a:lnTo>
                    <a:pt x="81" y="194"/>
                  </a:lnTo>
                  <a:lnTo>
                    <a:pt x="86" y="194"/>
                  </a:lnTo>
                  <a:lnTo>
                    <a:pt x="90" y="194"/>
                  </a:lnTo>
                  <a:lnTo>
                    <a:pt x="95" y="194"/>
                  </a:lnTo>
                  <a:lnTo>
                    <a:pt x="100" y="195"/>
                  </a:lnTo>
                  <a:lnTo>
                    <a:pt x="105" y="195"/>
                  </a:lnTo>
                  <a:lnTo>
                    <a:pt x="110" y="197"/>
                  </a:lnTo>
                  <a:lnTo>
                    <a:pt x="116" y="197"/>
                  </a:lnTo>
                  <a:lnTo>
                    <a:pt x="121" y="199"/>
                  </a:lnTo>
                  <a:lnTo>
                    <a:pt x="126" y="199"/>
                  </a:lnTo>
                  <a:lnTo>
                    <a:pt x="133" y="200"/>
                  </a:lnTo>
                  <a:lnTo>
                    <a:pt x="138" y="202"/>
                  </a:lnTo>
                  <a:lnTo>
                    <a:pt x="147" y="204"/>
                  </a:lnTo>
                  <a:lnTo>
                    <a:pt x="152" y="205"/>
                  </a:lnTo>
                  <a:lnTo>
                    <a:pt x="158" y="207"/>
                  </a:lnTo>
                  <a:lnTo>
                    <a:pt x="165" y="209"/>
                  </a:lnTo>
                  <a:lnTo>
                    <a:pt x="172" y="210"/>
                  </a:lnTo>
                  <a:lnTo>
                    <a:pt x="178" y="210"/>
                  </a:lnTo>
                  <a:lnTo>
                    <a:pt x="185" y="212"/>
                  </a:lnTo>
                  <a:lnTo>
                    <a:pt x="192" y="215"/>
                  </a:lnTo>
                  <a:lnTo>
                    <a:pt x="200" y="217"/>
                  </a:lnTo>
                  <a:lnTo>
                    <a:pt x="207" y="219"/>
                  </a:lnTo>
                  <a:lnTo>
                    <a:pt x="213" y="222"/>
                  </a:lnTo>
                  <a:lnTo>
                    <a:pt x="220" y="224"/>
                  </a:lnTo>
                  <a:lnTo>
                    <a:pt x="228" y="227"/>
                  </a:lnTo>
                  <a:lnTo>
                    <a:pt x="235" y="229"/>
                  </a:lnTo>
                  <a:lnTo>
                    <a:pt x="242" y="232"/>
                  </a:lnTo>
                  <a:lnTo>
                    <a:pt x="250" y="235"/>
                  </a:lnTo>
                  <a:lnTo>
                    <a:pt x="257" y="239"/>
                  </a:lnTo>
                  <a:lnTo>
                    <a:pt x="263" y="242"/>
                  </a:lnTo>
                  <a:lnTo>
                    <a:pt x="272" y="246"/>
                  </a:lnTo>
                  <a:lnTo>
                    <a:pt x="278" y="249"/>
                  </a:lnTo>
                  <a:lnTo>
                    <a:pt x="287" y="254"/>
                  </a:lnTo>
                  <a:lnTo>
                    <a:pt x="293" y="257"/>
                  </a:lnTo>
                  <a:lnTo>
                    <a:pt x="302" y="262"/>
                  </a:lnTo>
                  <a:lnTo>
                    <a:pt x="308" y="266"/>
                  </a:lnTo>
                  <a:lnTo>
                    <a:pt x="315" y="271"/>
                  </a:lnTo>
                  <a:lnTo>
                    <a:pt x="322" y="276"/>
                  </a:lnTo>
                  <a:lnTo>
                    <a:pt x="330" y="279"/>
                  </a:lnTo>
                  <a:lnTo>
                    <a:pt x="337" y="286"/>
                  </a:lnTo>
                  <a:lnTo>
                    <a:pt x="343" y="291"/>
                  </a:lnTo>
                  <a:lnTo>
                    <a:pt x="350" y="296"/>
                  </a:lnTo>
                  <a:lnTo>
                    <a:pt x="357" y="301"/>
                  </a:lnTo>
                  <a:lnTo>
                    <a:pt x="364" y="307"/>
                  </a:lnTo>
                  <a:lnTo>
                    <a:pt x="370" y="314"/>
                  </a:lnTo>
                  <a:lnTo>
                    <a:pt x="377" y="319"/>
                  </a:lnTo>
                  <a:lnTo>
                    <a:pt x="384" y="326"/>
                  </a:lnTo>
                  <a:lnTo>
                    <a:pt x="390" y="332"/>
                  </a:lnTo>
                  <a:lnTo>
                    <a:pt x="397" y="341"/>
                  </a:lnTo>
                  <a:lnTo>
                    <a:pt x="402" y="346"/>
                  </a:lnTo>
                  <a:lnTo>
                    <a:pt x="407" y="349"/>
                  </a:lnTo>
                  <a:lnTo>
                    <a:pt x="414" y="354"/>
                  </a:lnTo>
                  <a:lnTo>
                    <a:pt x="419" y="361"/>
                  </a:lnTo>
                  <a:lnTo>
                    <a:pt x="424" y="364"/>
                  </a:lnTo>
                  <a:lnTo>
                    <a:pt x="429" y="371"/>
                  </a:lnTo>
                  <a:lnTo>
                    <a:pt x="434" y="376"/>
                  </a:lnTo>
                  <a:lnTo>
                    <a:pt x="439" y="381"/>
                  </a:lnTo>
                  <a:lnTo>
                    <a:pt x="442" y="386"/>
                  </a:lnTo>
                  <a:lnTo>
                    <a:pt x="445" y="392"/>
                  </a:lnTo>
                  <a:lnTo>
                    <a:pt x="450" y="397"/>
                  </a:lnTo>
                  <a:lnTo>
                    <a:pt x="455" y="402"/>
                  </a:lnTo>
                  <a:lnTo>
                    <a:pt x="459" y="409"/>
                  </a:lnTo>
                  <a:lnTo>
                    <a:pt x="462" y="414"/>
                  </a:lnTo>
                  <a:lnTo>
                    <a:pt x="467" y="419"/>
                  </a:lnTo>
                  <a:lnTo>
                    <a:pt x="470" y="426"/>
                  </a:lnTo>
                  <a:lnTo>
                    <a:pt x="474" y="431"/>
                  </a:lnTo>
                  <a:lnTo>
                    <a:pt x="477" y="438"/>
                  </a:lnTo>
                  <a:lnTo>
                    <a:pt x="480" y="443"/>
                  </a:lnTo>
                  <a:lnTo>
                    <a:pt x="484" y="449"/>
                  </a:lnTo>
                  <a:lnTo>
                    <a:pt x="485" y="454"/>
                  </a:lnTo>
                  <a:lnTo>
                    <a:pt x="489" y="461"/>
                  </a:lnTo>
                  <a:lnTo>
                    <a:pt x="492" y="466"/>
                  </a:lnTo>
                  <a:lnTo>
                    <a:pt x="495" y="473"/>
                  </a:lnTo>
                  <a:lnTo>
                    <a:pt x="499" y="479"/>
                  </a:lnTo>
                  <a:lnTo>
                    <a:pt x="500" y="484"/>
                  </a:lnTo>
                  <a:lnTo>
                    <a:pt x="504" y="491"/>
                  </a:lnTo>
                  <a:lnTo>
                    <a:pt x="505" y="498"/>
                  </a:lnTo>
                  <a:lnTo>
                    <a:pt x="509" y="503"/>
                  </a:lnTo>
                  <a:lnTo>
                    <a:pt x="510" y="509"/>
                  </a:lnTo>
                  <a:lnTo>
                    <a:pt x="514" y="516"/>
                  </a:lnTo>
                  <a:lnTo>
                    <a:pt x="515" y="521"/>
                  </a:lnTo>
                  <a:lnTo>
                    <a:pt x="517" y="528"/>
                  </a:lnTo>
                  <a:lnTo>
                    <a:pt x="519" y="533"/>
                  </a:lnTo>
                  <a:lnTo>
                    <a:pt x="520" y="538"/>
                  </a:lnTo>
                  <a:lnTo>
                    <a:pt x="522" y="544"/>
                  </a:lnTo>
                  <a:lnTo>
                    <a:pt x="524" y="551"/>
                  </a:lnTo>
                  <a:lnTo>
                    <a:pt x="525" y="556"/>
                  </a:lnTo>
                  <a:lnTo>
                    <a:pt x="527" y="563"/>
                  </a:lnTo>
                  <a:lnTo>
                    <a:pt x="529" y="569"/>
                  </a:lnTo>
                  <a:lnTo>
                    <a:pt x="530" y="574"/>
                  </a:lnTo>
                  <a:lnTo>
                    <a:pt x="532" y="579"/>
                  </a:lnTo>
                  <a:lnTo>
                    <a:pt x="532" y="586"/>
                  </a:lnTo>
                  <a:lnTo>
                    <a:pt x="534" y="591"/>
                  </a:lnTo>
                  <a:lnTo>
                    <a:pt x="535" y="598"/>
                  </a:lnTo>
                  <a:lnTo>
                    <a:pt x="537" y="603"/>
                  </a:lnTo>
                  <a:lnTo>
                    <a:pt x="537" y="608"/>
                  </a:lnTo>
                  <a:lnTo>
                    <a:pt x="539" y="615"/>
                  </a:lnTo>
                  <a:lnTo>
                    <a:pt x="539" y="620"/>
                  </a:lnTo>
                  <a:lnTo>
                    <a:pt x="539" y="625"/>
                  </a:lnTo>
                  <a:lnTo>
                    <a:pt x="540" y="630"/>
                  </a:lnTo>
                  <a:lnTo>
                    <a:pt x="540" y="636"/>
                  </a:lnTo>
                  <a:lnTo>
                    <a:pt x="542" y="640"/>
                  </a:lnTo>
                  <a:lnTo>
                    <a:pt x="542" y="646"/>
                  </a:lnTo>
                  <a:lnTo>
                    <a:pt x="544" y="651"/>
                  </a:lnTo>
                  <a:lnTo>
                    <a:pt x="544" y="656"/>
                  </a:lnTo>
                  <a:lnTo>
                    <a:pt x="544" y="661"/>
                  </a:lnTo>
                  <a:lnTo>
                    <a:pt x="545" y="666"/>
                  </a:lnTo>
                  <a:lnTo>
                    <a:pt x="545" y="671"/>
                  </a:lnTo>
                  <a:lnTo>
                    <a:pt x="545" y="676"/>
                  </a:lnTo>
                  <a:lnTo>
                    <a:pt x="545" y="681"/>
                  </a:lnTo>
                  <a:lnTo>
                    <a:pt x="547" y="686"/>
                  </a:lnTo>
                  <a:lnTo>
                    <a:pt x="547" y="691"/>
                  </a:lnTo>
                  <a:lnTo>
                    <a:pt x="549" y="696"/>
                  </a:lnTo>
                  <a:lnTo>
                    <a:pt x="547" y="698"/>
                  </a:lnTo>
                  <a:lnTo>
                    <a:pt x="547" y="703"/>
                  </a:lnTo>
                  <a:lnTo>
                    <a:pt x="547" y="708"/>
                  </a:lnTo>
                  <a:lnTo>
                    <a:pt x="547" y="715"/>
                  </a:lnTo>
                  <a:lnTo>
                    <a:pt x="545" y="721"/>
                  </a:lnTo>
                  <a:lnTo>
                    <a:pt x="544" y="730"/>
                  </a:lnTo>
                  <a:lnTo>
                    <a:pt x="544" y="733"/>
                  </a:lnTo>
                  <a:lnTo>
                    <a:pt x="544" y="738"/>
                  </a:lnTo>
                  <a:lnTo>
                    <a:pt x="542" y="741"/>
                  </a:lnTo>
                  <a:lnTo>
                    <a:pt x="542" y="746"/>
                  </a:lnTo>
                  <a:lnTo>
                    <a:pt x="540" y="751"/>
                  </a:lnTo>
                  <a:lnTo>
                    <a:pt x="540" y="756"/>
                  </a:lnTo>
                  <a:lnTo>
                    <a:pt x="539" y="760"/>
                  </a:lnTo>
                  <a:lnTo>
                    <a:pt x="539" y="766"/>
                  </a:lnTo>
                  <a:lnTo>
                    <a:pt x="537" y="771"/>
                  </a:lnTo>
                  <a:lnTo>
                    <a:pt x="537" y="776"/>
                  </a:lnTo>
                  <a:lnTo>
                    <a:pt x="535" y="781"/>
                  </a:lnTo>
                  <a:lnTo>
                    <a:pt x="535" y="788"/>
                  </a:lnTo>
                  <a:lnTo>
                    <a:pt x="534" y="793"/>
                  </a:lnTo>
                  <a:lnTo>
                    <a:pt x="532" y="800"/>
                  </a:lnTo>
                  <a:lnTo>
                    <a:pt x="530" y="805"/>
                  </a:lnTo>
                  <a:lnTo>
                    <a:pt x="529" y="812"/>
                  </a:lnTo>
                  <a:lnTo>
                    <a:pt x="527" y="817"/>
                  </a:lnTo>
                  <a:lnTo>
                    <a:pt x="525" y="823"/>
                  </a:lnTo>
                  <a:lnTo>
                    <a:pt x="524" y="830"/>
                  </a:lnTo>
                  <a:lnTo>
                    <a:pt x="522" y="837"/>
                  </a:lnTo>
                  <a:lnTo>
                    <a:pt x="520" y="842"/>
                  </a:lnTo>
                  <a:lnTo>
                    <a:pt x="519" y="848"/>
                  </a:lnTo>
                  <a:lnTo>
                    <a:pt x="515" y="855"/>
                  </a:lnTo>
                  <a:lnTo>
                    <a:pt x="514" y="862"/>
                  </a:lnTo>
                  <a:lnTo>
                    <a:pt x="510" y="868"/>
                  </a:lnTo>
                  <a:lnTo>
                    <a:pt x="509" y="875"/>
                  </a:lnTo>
                  <a:lnTo>
                    <a:pt x="505" y="880"/>
                  </a:lnTo>
                  <a:lnTo>
                    <a:pt x="504" y="888"/>
                  </a:lnTo>
                  <a:lnTo>
                    <a:pt x="500" y="895"/>
                  </a:lnTo>
                  <a:lnTo>
                    <a:pt x="497" y="900"/>
                  </a:lnTo>
                  <a:lnTo>
                    <a:pt x="494" y="907"/>
                  </a:lnTo>
                  <a:lnTo>
                    <a:pt x="492" y="913"/>
                  </a:lnTo>
                  <a:lnTo>
                    <a:pt x="489" y="920"/>
                  </a:lnTo>
                  <a:lnTo>
                    <a:pt x="485" y="927"/>
                  </a:lnTo>
                  <a:lnTo>
                    <a:pt x="482" y="933"/>
                  </a:lnTo>
                  <a:lnTo>
                    <a:pt x="479" y="942"/>
                  </a:lnTo>
                  <a:lnTo>
                    <a:pt x="474" y="947"/>
                  </a:lnTo>
                  <a:lnTo>
                    <a:pt x="470" y="953"/>
                  </a:lnTo>
                  <a:lnTo>
                    <a:pt x="465" y="960"/>
                  </a:lnTo>
                  <a:lnTo>
                    <a:pt x="462" y="967"/>
                  </a:lnTo>
                  <a:lnTo>
                    <a:pt x="457" y="973"/>
                  </a:lnTo>
                  <a:lnTo>
                    <a:pt x="452" y="980"/>
                  </a:lnTo>
                  <a:lnTo>
                    <a:pt x="447" y="985"/>
                  </a:lnTo>
                  <a:lnTo>
                    <a:pt x="444" y="994"/>
                  </a:lnTo>
                  <a:lnTo>
                    <a:pt x="439" y="999"/>
                  </a:lnTo>
                  <a:lnTo>
                    <a:pt x="434" y="1005"/>
                  </a:lnTo>
                  <a:lnTo>
                    <a:pt x="427" y="1012"/>
                  </a:lnTo>
                  <a:lnTo>
                    <a:pt x="422" y="1017"/>
                  </a:lnTo>
                  <a:lnTo>
                    <a:pt x="417" y="1024"/>
                  </a:lnTo>
                  <a:lnTo>
                    <a:pt x="410" y="1030"/>
                  </a:lnTo>
                  <a:lnTo>
                    <a:pt x="405" y="1035"/>
                  </a:lnTo>
                  <a:lnTo>
                    <a:pt x="400" y="1042"/>
                  </a:lnTo>
                  <a:lnTo>
                    <a:pt x="397" y="1042"/>
                  </a:lnTo>
                  <a:lnTo>
                    <a:pt x="394" y="1047"/>
                  </a:lnTo>
                  <a:lnTo>
                    <a:pt x="390" y="1049"/>
                  </a:lnTo>
                  <a:lnTo>
                    <a:pt x="387" y="1054"/>
                  </a:lnTo>
                  <a:lnTo>
                    <a:pt x="382" y="1059"/>
                  </a:lnTo>
                  <a:lnTo>
                    <a:pt x="377" y="1064"/>
                  </a:lnTo>
                  <a:lnTo>
                    <a:pt x="370" y="1067"/>
                  </a:lnTo>
                  <a:lnTo>
                    <a:pt x="364" y="1074"/>
                  </a:lnTo>
                  <a:lnTo>
                    <a:pt x="355" y="1079"/>
                  </a:lnTo>
                  <a:lnTo>
                    <a:pt x="348" y="1085"/>
                  </a:lnTo>
                  <a:lnTo>
                    <a:pt x="343" y="1089"/>
                  </a:lnTo>
                  <a:lnTo>
                    <a:pt x="338" y="1092"/>
                  </a:lnTo>
                  <a:lnTo>
                    <a:pt x="335" y="1095"/>
                  </a:lnTo>
                  <a:lnTo>
                    <a:pt x="330" y="1099"/>
                  </a:lnTo>
                  <a:lnTo>
                    <a:pt x="325" y="1102"/>
                  </a:lnTo>
                  <a:lnTo>
                    <a:pt x="320" y="1105"/>
                  </a:lnTo>
                  <a:lnTo>
                    <a:pt x="315" y="1109"/>
                  </a:lnTo>
                  <a:lnTo>
                    <a:pt x="310" y="1114"/>
                  </a:lnTo>
                  <a:lnTo>
                    <a:pt x="303" y="1115"/>
                  </a:lnTo>
                  <a:lnTo>
                    <a:pt x="298" y="1119"/>
                  </a:lnTo>
                  <a:lnTo>
                    <a:pt x="292" y="1122"/>
                  </a:lnTo>
                  <a:lnTo>
                    <a:pt x="287" y="1125"/>
                  </a:lnTo>
                  <a:lnTo>
                    <a:pt x="280" y="1129"/>
                  </a:lnTo>
                  <a:lnTo>
                    <a:pt x="273" y="1132"/>
                  </a:lnTo>
                  <a:lnTo>
                    <a:pt x="267" y="1135"/>
                  </a:lnTo>
                  <a:lnTo>
                    <a:pt x="260" y="1139"/>
                  </a:lnTo>
                  <a:lnTo>
                    <a:pt x="253" y="1142"/>
                  </a:lnTo>
                  <a:lnTo>
                    <a:pt x="245" y="1145"/>
                  </a:lnTo>
                  <a:lnTo>
                    <a:pt x="238" y="1149"/>
                  </a:lnTo>
                  <a:lnTo>
                    <a:pt x="232" y="1150"/>
                  </a:lnTo>
                  <a:lnTo>
                    <a:pt x="223" y="1154"/>
                  </a:lnTo>
                  <a:lnTo>
                    <a:pt x="215" y="1157"/>
                  </a:lnTo>
                  <a:lnTo>
                    <a:pt x="207" y="1160"/>
                  </a:lnTo>
                  <a:lnTo>
                    <a:pt x="200" y="1164"/>
                  </a:lnTo>
                  <a:lnTo>
                    <a:pt x="190" y="1165"/>
                  </a:lnTo>
                  <a:lnTo>
                    <a:pt x="182" y="1169"/>
                  </a:lnTo>
                  <a:lnTo>
                    <a:pt x="173" y="1171"/>
                  </a:lnTo>
                  <a:lnTo>
                    <a:pt x="165" y="1172"/>
                  </a:lnTo>
                  <a:lnTo>
                    <a:pt x="155" y="1174"/>
                  </a:lnTo>
                  <a:lnTo>
                    <a:pt x="145" y="1177"/>
                  </a:lnTo>
                  <a:lnTo>
                    <a:pt x="136" y="1179"/>
                  </a:lnTo>
                  <a:lnTo>
                    <a:pt x="126" y="1181"/>
                  </a:lnTo>
                  <a:lnTo>
                    <a:pt x="116" y="1182"/>
                  </a:lnTo>
                  <a:lnTo>
                    <a:pt x="106" y="1184"/>
                  </a:lnTo>
                  <a:lnTo>
                    <a:pt x="96" y="1186"/>
                  </a:lnTo>
                  <a:lnTo>
                    <a:pt x="86" y="1186"/>
                  </a:lnTo>
                  <a:lnTo>
                    <a:pt x="75" y="1187"/>
                  </a:lnTo>
                  <a:lnTo>
                    <a:pt x="65" y="1187"/>
                  </a:lnTo>
                  <a:lnTo>
                    <a:pt x="55" y="1189"/>
                  </a:lnTo>
                  <a:lnTo>
                    <a:pt x="45" y="1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6" name="Freeform 9">
              <a:extLst>
                <a:ext uri="{FF2B5EF4-FFF2-40B4-BE49-F238E27FC236}">
                  <a16:creationId xmlns:a16="http://schemas.microsoft.com/office/drawing/2014/main" id="{DB770476-40D1-4421-AE1B-67C4CFA8F56B}"/>
                </a:ext>
              </a:extLst>
            </p:cNvPr>
            <p:cNvSpPr/>
            <p:nvPr/>
          </p:nvSpPr>
          <p:spPr bwMode="auto">
            <a:xfrm>
              <a:off x="567" y="754"/>
              <a:ext cx="730" cy="1385"/>
            </a:xfrm>
            <a:custGeom>
              <a:avLst/>
              <a:gdLst>
                <a:gd name="T0" fmla="*/ 476 w 730"/>
                <a:gd name="T1" fmla="*/ 124 h 1385"/>
                <a:gd name="T2" fmla="*/ 134 w 730"/>
                <a:gd name="T3" fmla="*/ 281 h 1385"/>
                <a:gd name="T4" fmla="*/ 2 w 730"/>
                <a:gd name="T5" fmla="*/ 622 h 1385"/>
                <a:gd name="T6" fmla="*/ 0 w 730"/>
                <a:gd name="T7" fmla="*/ 662 h 1385"/>
                <a:gd name="T8" fmla="*/ 0 w 730"/>
                <a:gd name="T9" fmla="*/ 685 h 1385"/>
                <a:gd name="T10" fmla="*/ 0 w 730"/>
                <a:gd name="T11" fmla="*/ 708 h 1385"/>
                <a:gd name="T12" fmla="*/ 0 w 730"/>
                <a:gd name="T13" fmla="*/ 732 h 1385"/>
                <a:gd name="T14" fmla="*/ 4 w 730"/>
                <a:gd name="T15" fmla="*/ 757 h 1385"/>
                <a:gd name="T16" fmla="*/ 221 w 730"/>
                <a:gd name="T17" fmla="*/ 1084 h 1385"/>
                <a:gd name="T18" fmla="*/ 601 w 730"/>
                <a:gd name="T19" fmla="*/ 1299 h 1385"/>
                <a:gd name="T20" fmla="*/ 690 w 730"/>
                <a:gd name="T21" fmla="*/ 1191 h 1385"/>
                <a:gd name="T22" fmla="*/ 668 w 730"/>
                <a:gd name="T23" fmla="*/ 1189 h 1385"/>
                <a:gd name="T24" fmla="*/ 640 w 730"/>
                <a:gd name="T25" fmla="*/ 1188 h 1385"/>
                <a:gd name="T26" fmla="*/ 615 w 730"/>
                <a:gd name="T27" fmla="*/ 1184 h 1385"/>
                <a:gd name="T28" fmla="*/ 585 w 730"/>
                <a:gd name="T29" fmla="*/ 1176 h 1385"/>
                <a:gd name="T30" fmla="*/ 551 w 730"/>
                <a:gd name="T31" fmla="*/ 1169 h 1385"/>
                <a:gd name="T32" fmla="*/ 514 w 730"/>
                <a:gd name="T33" fmla="*/ 1157 h 1385"/>
                <a:gd name="T34" fmla="*/ 479 w 730"/>
                <a:gd name="T35" fmla="*/ 1144 h 1385"/>
                <a:gd name="T36" fmla="*/ 443 w 730"/>
                <a:gd name="T37" fmla="*/ 1126 h 1385"/>
                <a:gd name="T38" fmla="*/ 408 w 730"/>
                <a:gd name="T39" fmla="*/ 1102 h 1385"/>
                <a:gd name="T40" fmla="*/ 373 w 730"/>
                <a:gd name="T41" fmla="*/ 1077 h 1385"/>
                <a:gd name="T42" fmla="*/ 342 w 730"/>
                <a:gd name="T43" fmla="*/ 1046 h 1385"/>
                <a:gd name="T44" fmla="*/ 322 w 730"/>
                <a:gd name="T45" fmla="*/ 1027 h 1385"/>
                <a:gd name="T46" fmla="*/ 296 w 730"/>
                <a:gd name="T47" fmla="*/ 996 h 1385"/>
                <a:gd name="T48" fmla="*/ 279 w 730"/>
                <a:gd name="T49" fmla="*/ 972 h 1385"/>
                <a:gd name="T50" fmla="*/ 262 w 730"/>
                <a:gd name="T51" fmla="*/ 945 h 1385"/>
                <a:gd name="T52" fmla="*/ 246 w 730"/>
                <a:gd name="T53" fmla="*/ 912 h 1385"/>
                <a:gd name="T54" fmla="*/ 231 w 730"/>
                <a:gd name="T55" fmla="*/ 877 h 1385"/>
                <a:gd name="T56" fmla="*/ 216 w 730"/>
                <a:gd name="T57" fmla="*/ 837 h 1385"/>
                <a:gd name="T58" fmla="*/ 204 w 730"/>
                <a:gd name="T59" fmla="*/ 792 h 1385"/>
                <a:gd name="T60" fmla="*/ 196 w 730"/>
                <a:gd name="T61" fmla="*/ 742 h 1385"/>
                <a:gd name="T62" fmla="*/ 192 w 730"/>
                <a:gd name="T63" fmla="*/ 690 h 1385"/>
                <a:gd name="T64" fmla="*/ 192 w 730"/>
                <a:gd name="T65" fmla="*/ 665 h 1385"/>
                <a:gd name="T66" fmla="*/ 197 w 730"/>
                <a:gd name="T67" fmla="*/ 632 h 1385"/>
                <a:gd name="T68" fmla="*/ 201 w 730"/>
                <a:gd name="T69" fmla="*/ 605 h 1385"/>
                <a:gd name="T70" fmla="*/ 207 w 730"/>
                <a:gd name="T71" fmla="*/ 576 h 1385"/>
                <a:gd name="T72" fmla="*/ 216 w 730"/>
                <a:gd name="T73" fmla="*/ 545 h 1385"/>
                <a:gd name="T74" fmla="*/ 226 w 730"/>
                <a:gd name="T75" fmla="*/ 511 h 1385"/>
                <a:gd name="T76" fmla="*/ 241 w 730"/>
                <a:gd name="T77" fmla="*/ 476 h 1385"/>
                <a:gd name="T78" fmla="*/ 259 w 730"/>
                <a:gd name="T79" fmla="*/ 443 h 1385"/>
                <a:gd name="T80" fmla="*/ 279 w 730"/>
                <a:gd name="T81" fmla="*/ 408 h 1385"/>
                <a:gd name="T82" fmla="*/ 302 w 730"/>
                <a:gd name="T83" fmla="*/ 376 h 1385"/>
                <a:gd name="T84" fmla="*/ 332 w 730"/>
                <a:gd name="T85" fmla="*/ 346 h 1385"/>
                <a:gd name="T86" fmla="*/ 352 w 730"/>
                <a:gd name="T87" fmla="*/ 328 h 1385"/>
                <a:gd name="T88" fmla="*/ 381 w 730"/>
                <a:gd name="T89" fmla="*/ 301 h 1385"/>
                <a:gd name="T90" fmla="*/ 408 w 730"/>
                <a:gd name="T91" fmla="*/ 281 h 1385"/>
                <a:gd name="T92" fmla="*/ 433 w 730"/>
                <a:gd name="T93" fmla="*/ 264 h 1385"/>
                <a:gd name="T94" fmla="*/ 464 w 730"/>
                <a:gd name="T95" fmla="*/ 248 h 1385"/>
                <a:gd name="T96" fmla="*/ 499 w 730"/>
                <a:gd name="T97" fmla="*/ 231 h 1385"/>
                <a:gd name="T98" fmla="*/ 539 w 730"/>
                <a:gd name="T99" fmla="*/ 219 h 1385"/>
                <a:gd name="T100" fmla="*/ 583 w 730"/>
                <a:gd name="T101" fmla="*/ 206 h 1385"/>
                <a:gd name="T102" fmla="*/ 631 w 730"/>
                <a:gd name="T103" fmla="*/ 197 h 1385"/>
                <a:gd name="T104" fmla="*/ 685 w 730"/>
                <a:gd name="T105" fmla="*/ 194 h 138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30"/>
                <a:gd name="T160" fmla="*/ 0 h 1385"/>
                <a:gd name="T161" fmla="*/ 730 w 730"/>
                <a:gd name="T162" fmla="*/ 1385 h 138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30" h="1385">
                  <a:moveTo>
                    <a:pt x="698" y="194"/>
                  </a:moveTo>
                  <a:lnTo>
                    <a:pt x="693" y="0"/>
                  </a:lnTo>
                  <a:lnTo>
                    <a:pt x="631" y="2"/>
                  </a:lnTo>
                  <a:lnTo>
                    <a:pt x="606" y="89"/>
                  </a:lnTo>
                  <a:lnTo>
                    <a:pt x="476" y="124"/>
                  </a:lnTo>
                  <a:lnTo>
                    <a:pt x="393" y="67"/>
                  </a:lnTo>
                  <a:lnTo>
                    <a:pt x="297" y="121"/>
                  </a:lnTo>
                  <a:lnTo>
                    <a:pt x="302" y="221"/>
                  </a:lnTo>
                  <a:lnTo>
                    <a:pt x="232" y="296"/>
                  </a:lnTo>
                  <a:lnTo>
                    <a:pt x="134" y="281"/>
                  </a:lnTo>
                  <a:lnTo>
                    <a:pt x="69" y="386"/>
                  </a:lnTo>
                  <a:lnTo>
                    <a:pt x="127" y="468"/>
                  </a:lnTo>
                  <a:lnTo>
                    <a:pt x="89" y="591"/>
                  </a:lnTo>
                  <a:lnTo>
                    <a:pt x="4" y="615"/>
                  </a:lnTo>
                  <a:lnTo>
                    <a:pt x="2" y="622"/>
                  </a:lnTo>
                  <a:lnTo>
                    <a:pt x="2" y="628"/>
                  </a:lnTo>
                  <a:lnTo>
                    <a:pt x="0" y="637"/>
                  </a:lnTo>
                  <a:lnTo>
                    <a:pt x="0" y="645"/>
                  </a:lnTo>
                  <a:lnTo>
                    <a:pt x="0" y="653"/>
                  </a:lnTo>
                  <a:lnTo>
                    <a:pt x="0" y="662"/>
                  </a:lnTo>
                  <a:lnTo>
                    <a:pt x="0" y="667"/>
                  </a:lnTo>
                  <a:lnTo>
                    <a:pt x="0" y="672"/>
                  </a:lnTo>
                  <a:lnTo>
                    <a:pt x="0" y="675"/>
                  </a:lnTo>
                  <a:lnTo>
                    <a:pt x="0" y="680"/>
                  </a:lnTo>
                  <a:lnTo>
                    <a:pt x="0" y="685"/>
                  </a:lnTo>
                  <a:lnTo>
                    <a:pt x="0" y="690"/>
                  </a:lnTo>
                  <a:lnTo>
                    <a:pt x="0" y="693"/>
                  </a:lnTo>
                  <a:lnTo>
                    <a:pt x="0" y="698"/>
                  </a:lnTo>
                  <a:lnTo>
                    <a:pt x="0" y="703"/>
                  </a:lnTo>
                  <a:lnTo>
                    <a:pt x="0" y="708"/>
                  </a:lnTo>
                  <a:lnTo>
                    <a:pt x="0" y="713"/>
                  </a:lnTo>
                  <a:lnTo>
                    <a:pt x="0" y="718"/>
                  </a:lnTo>
                  <a:lnTo>
                    <a:pt x="0" y="723"/>
                  </a:lnTo>
                  <a:lnTo>
                    <a:pt x="0" y="727"/>
                  </a:lnTo>
                  <a:lnTo>
                    <a:pt x="0" y="732"/>
                  </a:lnTo>
                  <a:lnTo>
                    <a:pt x="2" y="737"/>
                  </a:lnTo>
                  <a:lnTo>
                    <a:pt x="2" y="742"/>
                  </a:lnTo>
                  <a:lnTo>
                    <a:pt x="2" y="747"/>
                  </a:lnTo>
                  <a:lnTo>
                    <a:pt x="4" y="752"/>
                  </a:lnTo>
                  <a:lnTo>
                    <a:pt x="4" y="757"/>
                  </a:lnTo>
                  <a:lnTo>
                    <a:pt x="89" y="780"/>
                  </a:lnTo>
                  <a:lnTo>
                    <a:pt x="124" y="910"/>
                  </a:lnTo>
                  <a:lnTo>
                    <a:pt x="67" y="992"/>
                  </a:lnTo>
                  <a:lnTo>
                    <a:pt x="120" y="1089"/>
                  </a:lnTo>
                  <a:lnTo>
                    <a:pt x="221" y="1084"/>
                  </a:lnTo>
                  <a:lnTo>
                    <a:pt x="296" y="1152"/>
                  </a:lnTo>
                  <a:lnTo>
                    <a:pt x="281" y="1253"/>
                  </a:lnTo>
                  <a:lnTo>
                    <a:pt x="388" y="1318"/>
                  </a:lnTo>
                  <a:lnTo>
                    <a:pt x="466" y="1261"/>
                  </a:lnTo>
                  <a:lnTo>
                    <a:pt x="601" y="1299"/>
                  </a:lnTo>
                  <a:lnTo>
                    <a:pt x="616" y="1380"/>
                  </a:lnTo>
                  <a:lnTo>
                    <a:pt x="693" y="1385"/>
                  </a:lnTo>
                  <a:lnTo>
                    <a:pt x="730" y="1304"/>
                  </a:lnTo>
                  <a:lnTo>
                    <a:pt x="691" y="1191"/>
                  </a:lnTo>
                  <a:lnTo>
                    <a:pt x="690" y="1191"/>
                  </a:lnTo>
                  <a:lnTo>
                    <a:pt x="688" y="1191"/>
                  </a:lnTo>
                  <a:lnTo>
                    <a:pt x="685" y="1191"/>
                  </a:lnTo>
                  <a:lnTo>
                    <a:pt x="681" y="1191"/>
                  </a:lnTo>
                  <a:lnTo>
                    <a:pt x="675" y="1189"/>
                  </a:lnTo>
                  <a:lnTo>
                    <a:pt x="668" y="1189"/>
                  </a:lnTo>
                  <a:lnTo>
                    <a:pt x="661" y="1189"/>
                  </a:lnTo>
                  <a:lnTo>
                    <a:pt x="655" y="1189"/>
                  </a:lnTo>
                  <a:lnTo>
                    <a:pt x="650" y="1188"/>
                  </a:lnTo>
                  <a:lnTo>
                    <a:pt x="645" y="1188"/>
                  </a:lnTo>
                  <a:lnTo>
                    <a:pt x="640" y="1188"/>
                  </a:lnTo>
                  <a:lnTo>
                    <a:pt x="635" y="1186"/>
                  </a:lnTo>
                  <a:lnTo>
                    <a:pt x="630" y="1186"/>
                  </a:lnTo>
                  <a:lnTo>
                    <a:pt x="625" y="1184"/>
                  </a:lnTo>
                  <a:lnTo>
                    <a:pt x="620" y="1184"/>
                  </a:lnTo>
                  <a:lnTo>
                    <a:pt x="615" y="1184"/>
                  </a:lnTo>
                  <a:lnTo>
                    <a:pt x="608" y="1183"/>
                  </a:lnTo>
                  <a:lnTo>
                    <a:pt x="603" y="1181"/>
                  </a:lnTo>
                  <a:lnTo>
                    <a:pt x="596" y="1179"/>
                  </a:lnTo>
                  <a:lnTo>
                    <a:pt x="591" y="1178"/>
                  </a:lnTo>
                  <a:lnTo>
                    <a:pt x="585" y="1176"/>
                  </a:lnTo>
                  <a:lnTo>
                    <a:pt x="578" y="1176"/>
                  </a:lnTo>
                  <a:lnTo>
                    <a:pt x="571" y="1174"/>
                  </a:lnTo>
                  <a:lnTo>
                    <a:pt x="564" y="1173"/>
                  </a:lnTo>
                  <a:lnTo>
                    <a:pt x="558" y="1171"/>
                  </a:lnTo>
                  <a:lnTo>
                    <a:pt x="551" y="1169"/>
                  </a:lnTo>
                  <a:lnTo>
                    <a:pt x="544" y="1167"/>
                  </a:lnTo>
                  <a:lnTo>
                    <a:pt x="536" y="1166"/>
                  </a:lnTo>
                  <a:lnTo>
                    <a:pt x="529" y="1162"/>
                  </a:lnTo>
                  <a:lnTo>
                    <a:pt x="523" y="1161"/>
                  </a:lnTo>
                  <a:lnTo>
                    <a:pt x="514" y="1157"/>
                  </a:lnTo>
                  <a:lnTo>
                    <a:pt x="509" y="1156"/>
                  </a:lnTo>
                  <a:lnTo>
                    <a:pt x="501" y="1152"/>
                  </a:lnTo>
                  <a:lnTo>
                    <a:pt x="494" y="1149"/>
                  </a:lnTo>
                  <a:lnTo>
                    <a:pt x="486" y="1146"/>
                  </a:lnTo>
                  <a:lnTo>
                    <a:pt x="479" y="1144"/>
                  </a:lnTo>
                  <a:lnTo>
                    <a:pt x="473" y="1139"/>
                  </a:lnTo>
                  <a:lnTo>
                    <a:pt x="466" y="1136"/>
                  </a:lnTo>
                  <a:lnTo>
                    <a:pt x="458" y="1134"/>
                  </a:lnTo>
                  <a:lnTo>
                    <a:pt x="451" y="1131"/>
                  </a:lnTo>
                  <a:lnTo>
                    <a:pt x="443" y="1126"/>
                  </a:lnTo>
                  <a:lnTo>
                    <a:pt x="436" y="1121"/>
                  </a:lnTo>
                  <a:lnTo>
                    <a:pt x="429" y="1117"/>
                  </a:lnTo>
                  <a:lnTo>
                    <a:pt x="421" y="1112"/>
                  </a:lnTo>
                  <a:lnTo>
                    <a:pt x="414" y="1107"/>
                  </a:lnTo>
                  <a:lnTo>
                    <a:pt x="408" y="1102"/>
                  </a:lnTo>
                  <a:lnTo>
                    <a:pt x="399" y="1099"/>
                  </a:lnTo>
                  <a:lnTo>
                    <a:pt x="394" y="1094"/>
                  </a:lnTo>
                  <a:lnTo>
                    <a:pt x="386" y="1087"/>
                  </a:lnTo>
                  <a:lnTo>
                    <a:pt x="379" y="1082"/>
                  </a:lnTo>
                  <a:lnTo>
                    <a:pt x="373" y="1077"/>
                  </a:lnTo>
                  <a:lnTo>
                    <a:pt x="366" y="1071"/>
                  </a:lnTo>
                  <a:lnTo>
                    <a:pt x="359" y="1066"/>
                  </a:lnTo>
                  <a:lnTo>
                    <a:pt x="354" y="1059"/>
                  </a:lnTo>
                  <a:lnTo>
                    <a:pt x="347" y="1052"/>
                  </a:lnTo>
                  <a:lnTo>
                    <a:pt x="342" y="1046"/>
                  </a:lnTo>
                  <a:lnTo>
                    <a:pt x="339" y="1044"/>
                  </a:lnTo>
                  <a:lnTo>
                    <a:pt x="334" y="1039"/>
                  </a:lnTo>
                  <a:lnTo>
                    <a:pt x="331" y="1036"/>
                  </a:lnTo>
                  <a:lnTo>
                    <a:pt x="327" y="1032"/>
                  </a:lnTo>
                  <a:lnTo>
                    <a:pt x="322" y="1027"/>
                  </a:lnTo>
                  <a:lnTo>
                    <a:pt x="319" y="1024"/>
                  </a:lnTo>
                  <a:lnTo>
                    <a:pt x="312" y="1017"/>
                  </a:lnTo>
                  <a:lnTo>
                    <a:pt x="307" y="1011"/>
                  </a:lnTo>
                  <a:lnTo>
                    <a:pt x="301" y="1002"/>
                  </a:lnTo>
                  <a:lnTo>
                    <a:pt x="296" y="996"/>
                  </a:lnTo>
                  <a:lnTo>
                    <a:pt x="292" y="991"/>
                  </a:lnTo>
                  <a:lnTo>
                    <a:pt x="289" y="986"/>
                  </a:lnTo>
                  <a:lnTo>
                    <a:pt x="286" y="982"/>
                  </a:lnTo>
                  <a:lnTo>
                    <a:pt x="282" y="977"/>
                  </a:lnTo>
                  <a:lnTo>
                    <a:pt x="279" y="972"/>
                  </a:lnTo>
                  <a:lnTo>
                    <a:pt x="276" y="967"/>
                  </a:lnTo>
                  <a:lnTo>
                    <a:pt x="272" y="962"/>
                  </a:lnTo>
                  <a:lnTo>
                    <a:pt x="269" y="957"/>
                  </a:lnTo>
                  <a:lnTo>
                    <a:pt x="266" y="950"/>
                  </a:lnTo>
                  <a:lnTo>
                    <a:pt x="262" y="945"/>
                  </a:lnTo>
                  <a:lnTo>
                    <a:pt x="259" y="939"/>
                  </a:lnTo>
                  <a:lnTo>
                    <a:pt x="256" y="932"/>
                  </a:lnTo>
                  <a:lnTo>
                    <a:pt x="251" y="927"/>
                  </a:lnTo>
                  <a:lnTo>
                    <a:pt x="249" y="920"/>
                  </a:lnTo>
                  <a:lnTo>
                    <a:pt x="246" y="912"/>
                  </a:lnTo>
                  <a:lnTo>
                    <a:pt x="242" y="907"/>
                  </a:lnTo>
                  <a:lnTo>
                    <a:pt x="239" y="899"/>
                  </a:lnTo>
                  <a:lnTo>
                    <a:pt x="236" y="892"/>
                  </a:lnTo>
                  <a:lnTo>
                    <a:pt x="232" y="884"/>
                  </a:lnTo>
                  <a:lnTo>
                    <a:pt x="231" y="877"/>
                  </a:lnTo>
                  <a:lnTo>
                    <a:pt x="227" y="869"/>
                  </a:lnTo>
                  <a:lnTo>
                    <a:pt x="224" y="862"/>
                  </a:lnTo>
                  <a:lnTo>
                    <a:pt x="221" y="854"/>
                  </a:lnTo>
                  <a:lnTo>
                    <a:pt x="219" y="845"/>
                  </a:lnTo>
                  <a:lnTo>
                    <a:pt x="216" y="837"/>
                  </a:lnTo>
                  <a:lnTo>
                    <a:pt x="214" y="829"/>
                  </a:lnTo>
                  <a:lnTo>
                    <a:pt x="211" y="820"/>
                  </a:lnTo>
                  <a:lnTo>
                    <a:pt x="209" y="810"/>
                  </a:lnTo>
                  <a:lnTo>
                    <a:pt x="206" y="802"/>
                  </a:lnTo>
                  <a:lnTo>
                    <a:pt x="204" y="792"/>
                  </a:lnTo>
                  <a:lnTo>
                    <a:pt x="202" y="782"/>
                  </a:lnTo>
                  <a:lnTo>
                    <a:pt x="201" y="773"/>
                  </a:lnTo>
                  <a:lnTo>
                    <a:pt x="199" y="763"/>
                  </a:lnTo>
                  <a:lnTo>
                    <a:pt x="197" y="753"/>
                  </a:lnTo>
                  <a:lnTo>
                    <a:pt x="196" y="742"/>
                  </a:lnTo>
                  <a:lnTo>
                    <a:pt x="196" y="733"/>
                  </a:lnTo>
                  <a:lnTo>
                    <a:pt x="194" y="722"/>
                  </a:lnTo>
                  <a:lnTo>
                    <a:pt x="192" y="712"/>
                  </a:lnTo>
                  <a:lnTo>
                    <a:pt x="192" y="700"/>
                  </a:lnTo>
                  <a:lnTo>
                    <a:pt x="192" y="690"/>
                  </a:lnTo>
                  <a:lnTo>
                    <a:pt x="192" y="687"/>
                  </a:lnTo>
                  <a:lnTo>
                    <a:pt x="192" y="683"/>
                  </a:lnTo>
                  <a:lnTo>
                    <a:pt x="192" y="677"/>
                  </a:lnTo>
                  <a:lnTo>
                    <a:pt x="192" y="673"/>
                  </a:lnTo>
                  <a:lnTo>
                    <a:pt x="192" y="665"/>
                  </a:lnTo>
                  <a:lnTo>
                    <a:pt x="194" y="658"/>
                  </a:lnTo>
                  <a:lnTo>
                    <a:pt x="194" y="650"/>
                  </a:lnTo>
                  <a:lnTo>
                    <a:pt x="196" y="642"/>
                  </a:lnTo>
                  <a:lnTo>
                    <a:pt x="196" y="637"/>
                  </a:lnTo>
                  <a:lnTo>
                    <a:pt x="197" y="632"/>
                  </a:lnTo>
                  <a:lnTo>
                    <a:pt x="197" y="627"/>
                  </a:lnTo>
                  <a:lnTo>
                    <a:pt x="199" y="622"/>
                  </a:lnTo>
                  <a:lnTo>
                    <a:pt x="199" y="617"/>
                  </a:lnTo>
                  <a:lnTo>
                    <a:pt x="201" y="610"/>
                  </a:lnTo>
                  <a:lnTo>
                    <a:pt x="201" y="605"/>
                  </a:lnTo>
                  <a:lnTo>
                    <a:pt x="202" y="600"/>
                  </a:lnTo>
                  <a:lnTo>
                    <a:pt x="202" y="593"/>
                  </a:lnTo>
                  <a:lnTo>
                    <a:pt x="204" y="588"/>
                  </a:lnTo>
                  <a:lnTo>
                    <a:pt x="206" y="581"/>
                  </a:lnTo>
                  <a:lnTo>
                    <a:pt x="207" y="576"/>
                  </a:lnTo>
                  <a:lnTo>
                    <a:pt x="209" y="570"/>
                  </a:lnTo>
                  <a:lnTo>
                    <a:pt x="211" y="563"/>
                  </a:lnTo>
                  <a:lnTo>
                    <a:pt x="212" y="556"/>
                  </a:lnTo>
                  <a:lnTo>
                    <a:pt x="214" y="551"/>
                  </a:lnTo>
                  <a:lnTo>
                    <a:pt x="216" y="545"/>
                  </a:lnTo>
                  <a:lnTo>
                    <a:pt x="217" y="538"/>
                  </a:lnTo>
                  <a:lnTo>
                    <a:pt x="219" y="531"/>
                  </a:lnTo>
                  <a:lnTo>
                    <a:pt x="221" y="525"/>
                  </a:lnTo>
                  <a:lnTo>
                    <a:pt x="224" y="518"/>
                  </a:lnTo>
                  <a:lnTo>
                    <a:pt x="226" y="511"/>
                  </a:lnTo>
                  <a:lnTo>
                    <a:pt x="229" y="505"/>
                  </a:lnTo>
                  <a:lnTo>
                    <a:pt x="232" y="498"/>
                  </a:lnTo>
                  <a:lnTo>
                    <a:pt x="234" y="491"/>
                  </a:lnTo>
                  <a:lnTo>
                    <a:pt x="237" y="485"/>
                  </a:lnTo>
                  <a:lnTo>
                    <a:pt x="241" y="476"/>
                  </a:lnTo>
                  <a:lnTo>
                    <a:pt x="244" y="470"/>
                  </a:lnTo>
                  <a:lnTo>
                    <a:pt x="247" y="463"/>
                  </a:lnTo>
                  <a:lnTo>
                    <a:pt x="251" y="456"/>
                  </a:lnTo>
                  <a:lnTo>
                    <a:pt x="254" y="450"/>
                  </a:lnTo>
                  <a:lnTo>
                    <a:pt x="259" y="443"/>
                  </a:lnTo>
                  <a:lnTo>
                    <a:pt x="262" y="436"/>
                  </a:lnTo>
                  <a:lnTo>
                    <a:pt x="266" y="430"/>
                  </a:lnTo>
                  <a:lnTo>
                    <a:pt x="269" y="421"/>
                  </a:lnTo>
                  <a:lnTo>
                    <a:pt x="274" y="416"/>
                  </a:lnTo>
                  <a:lnTo>
                    <a:pt x="279" y="408"/>
                  </a:lnTo>
                  <a:lnTo>
                    <a:pt x="282" y="401"/>
                  </a:lnTo>
                  <a:lnTo>
                    <a:pt x="287" y="396"/>
                  </a:lnTo>
                  <a:lnTo>
                    <a:pt x="294" y="389"/>
                  </a:lnTo>
                  <a:lnTo>
                    <a:pt x="299" y="383"/>
                  </a:lnTo>
                  <a:lnTo>
                    <a:pt x="302" y="376"/>
                  </a:lnTo>
                  <a:lnTo>
                    <a:pt x="309" y="369"/>
                  </a:lnTo>
                  <a:lnTo>
                    <a:pt x="316" y="364"/>
                  </a:lnTo>
                  <a:lnTo>
                    <a:pt x="321" y="358"/>
                  </a:lnTo>
                  <a:lnTo>
                    <a:pt x="327" y="351"/>
                  </a:lnTo>
                  <a:lnTo>
                    <a:pt x="332" y="346"/>
                  </a:lnTo>
                  <a:lnTo>
                    <a:pt x="341" y="341"/>
                  </a:lnTo>
                  <a:lnTo>
                    <a:pt x="341" y="338"/>
                  </a:lnTo>
                  <a:lnTo>
                    <a:pt x="346" y="334"/>
                  </a:lnTo>
                  <a:lnTo>
                    <a:pt x="347" y="331"/>
                  </a:lnTo>
                  <a:lnTo>
                    <a:pt x="352" y="328"/>
                  </a:lnTo>
                  <a:lnTo>
                    <a:pt x="356" y="323"/>
                  </a:lnTo>
                  <a:lnTo>
                    <a:pt x="363" y="318"/>
                  </a:lnTo>
                  <a:lnTo>
                    <a:pt x="366" y="313"/>
                  </a:lnTo>
                  <a:lnTo>
                    <a:pt x="374" y="306"/>
                  </a:lnTo>
                  <a:lnTo>
                    <a:pt x="381" y="301"/>
                  </a:lnTo>
                  <a:lnTo>
                    <a:pt x="389" y="296"/>
                  </a:lnTo>
                  <a:lnTo>
                    <a:pt x="393" y="291"/>
                  </a:lnTo>
                  <a:lnTo>
                    <a:pt x="398" y="288"/>
                  </a:lnTo>
                  <a:lnTo>
                    <a:pt x="401" y="284"/>
                  </a:lnTo>
                  <a:lnTo>
                    <a:pt x="408" y="281"/>
                  </a:lnTo>
                  <a:lnTo>
                    <a:pt x="413" y="278"/>
                  </a:lnTo>
                  <a:lnTo>
                    <a:pt x="416" y="276"/>
                  </a:lnTo>
                  <a:lnTo>
                    <a:pt x="423" y="271"/>
                  </a:lnTo>
                  <a:lnTo>
                    <a:pt x="429" y="269"/>
                  </a:lnTo>
                  <a:lnTo>
                    <a:pt x="433" y="264"/>
                  </a:lnTo>
                  <a:lnTo>
                    <a:pt x="439" y="263"/>
                  </a:lnTo>
                  <a:lnTo>
                    <a:pt x="444" y="258"/>
                  </a:lnTo>
                  <a:lnTo>
                    <a:pt x="451" y="254"/>
                  </a:lnTo>
                  <a:lnTo>
                    <a:pt x="458" y="251"/>
                  </a:lnTo>
                  <a:lnTo>
                    <a:pt x="464" y="248"/>
                  </a:lnTo>
                  <a:lnTo>
                    <a:pt x="471" y="244"/>
                  </a:lnTo>
                  <a:lnTo>
                    <a:pt x="478" y="243"/>
                  </a:lnTo>
                  <a:lnTo>
                    <a:pt x="484" y="237"/>
                  </a:lnTo>
                  <a:lnTo>
                    <a:pt x="491" y="234"/>
                  </a:lnTo>
                  <a:lnTo>
                    <a:pt x="499" y="231"/>
                  </a:lnTo>
                  <a:lnTo>
                    <a:pt x="506" y="229"/>
                  </a:lnTo>
                  <a:lnTo>
                    <a:pt x="514" y="226"/>
                  </a:lnTo>
                  <a:lnTo>
                    <a:pt x="523" y="224"/>
                  </a:lnTo>
                  <a:lnTo>
                    <a:pt x="531" y="221"/>
                  </a:lnTo>
                  <a:lnTo>
                    <a:pt x="539" y="219"/>
                  </a:lnTo>
                  <a:lnTo>
                    <a:pt x="548" y="216"/>
                  </a:lnTo>
                  <a:lnTo>
                    <a:pt x="556" y="212"/>
                  </a:lnTo>
                  <a:lnTo>
                    <a:pt x="564" y="211"/>
                  </a:lnTo>
                  <a:lnTo>
                    <a:pt x="575" y="209"/>
                  </a:lnTo>
                  <a:lnTo>
                    <a:pt x="583" y="206"/>
                  </a:lnTo>
                  <a:lnTo>
                    <a:pt x="593" y="204"/>
                  </a:lnTo>
                  <a:lnTo>
                    <a:pt x="601" y="202"/>
                  </a:lnTo>
                  <a:lnTo>
                    <a:pt x="613" y="201"/>
                  </a:lnTo>
                  <a:lnTo>
                    <a:pt x="621" y="199"/>
                  </a:lnTo>
                  <a:lnTo>
                    <a:pt x="631" y="197"/>
                  </a:lnTo>
                  <a:lnTo>
                    <a:pt x="641" y="196"/>
                  </a:lnTo>
                  <a:lnTo>
                    <a:pt x="653" y="196"/>
                  </a:lnTo>
                  <a:lnTo>
                    <a:pt x="663" y="194"/>
                  </a:lnTo>
                  <a:lnTo>
                    <a:pt x="675" y="194"/>
                  </a:lnTo>
                  <a:lnTo>
                    <a:pt x="685" y="194"/>
                  </a:lnTo>
                  <a:lnTo>
                    <a:pt x="69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54" name="TextBox 13">
            <a:extLst>
              <a:ext uri="{FF2B5EF4-FFF2-40B4-BE49-F238E27FC236}">
                <a16:creationId xmlns:a16="http://schemas.microsoft.com/office/drawing/2014/main" id="{55CDF113-DBD3-4539-A7F2-6AF939007F9C}"/>
              </a:ext>
            </a:extLst>
          </p:cNvPr>
          <p:cNvSpPr txBox="1"/>
          <p:nvPr/>
        </p:nvSpPr>
        <p:spPr>
          <a:xfrm>
            <a:off x="5752832" y="3181509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原始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图片</a:t>
            </a:r>
          </a:p>
        </p:txBody>
      </p: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621554" y="1205917"/>
            <a:ext cx="3311609" cy="1036804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分析图片中是否包含人脸以及存在位置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ANALISYS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" name="Block Arc 51">
            <a:extLst>
              <a:ext uri="{FF2B5EF4-FFF2-40B4-BE49-F238E27FC236}">
                <a16:creationId xmlns:a16="http://schemas.microsoft.com/office/drawing/2014/main" id="{4A90675D-E60A-46B6-9DB1-C62AC07C751B}"/>
              </a:ext>
            </a:extLst>
          </p:cNvPr>
          <p:cNvSpPr/>
          <p:nvPr/>
        </p:nvSpPr>
        <p:spPr>
          <a:xfrm>
            <a:off x="1945551" y="2640856"/>
            <a:ext cx="1894940" cy="1894940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248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3" name="Block Arc 52">
            <a:extLst>
              <a:ext uri="{FF2B5EF4-FFF2-40B4-BE49-F238E27FC236}">
                <a16:creationId xmlns:a16="http://schemas.microsoft.com/office/drawing/2014/main" id="{88357A88-7E34-41CA-80FC-616EB5F0E4B8}"/>
              </a:ext>
            </a:extLst>
          </p:cNvPr>
          <p:cNvSpPr/>
          <p:nvPr/>
        </p:nvSpPr>
        <p:spPr>
          <a:xfrm rot="10800000">
            <a:off x="3544289" y="2801885"/>
            <a:ext cx="1894940" cy="1894940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F6A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6" name="Block Arc 53">
            <a:extLst>
              <a:ext uri="{FF2B5EF4-FFF2-40B4-BE49-F238E27FC236}">
                <a16:creationId xmlns:a16="http://schemas.microsoft.com/office/drawing/2014/main" id="{5EEAE79D-F1EC-413B-A12D-6088514C7292}"/>
              </a:ext>
            </a:extLst>
          </p:cNvPr>
          <p:cNvSpPr/>
          <p:nvPr/>
        </p:nvSpPr>
        <p:spPr>
          <a:xfrm>
            <a:off x="5152450" y="2640856"/>
            <a:ext cx="1894940" cy="1894940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248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7" name="Block Arc 54">
            <a:extLst>
              <a:ext uri="{FF2B5EF4-FFF2-40B4-BE49-F238E27FC236}">
                <a16:creationId xmlns:a16="http://schemas.microsoft.com/office/drawing/2014/main" id="{765306C5-055E-43ED-B28D-709F2C9C6BF7}"/>
              </a:ext>
            </a:extLst>
          </p:cNvPr>
          <p:cNvSpPr/>
          <p:nvPr/>
        </p:nvSpPr>
        <p:spPr>
          <a:xfrm rot="10800000">
            <a:off x="6751190" y="2801885"/>
            <a:ext cx="1894940" cy="1894940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F6A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3" name="Block Arc 55">
            <a:extLst>
              <a:ext uri="{FF2B5EF4-FFF2-40B4-BE49-F238E27FC236}">
                <a16:creationId xmlns:a16="http://schemas.microsoft.com/office/drawing/2014/main" id="{532F3A4C-995F-4722-93A2-26907CF51833}"/>
              </a:ext>
            </a:extLst>
          </p:cNvPr>
          <p:cNvSpPr/>
          <p:nvPr/>
        </p:nvSpPr>
        <p:spPr>
          <a:xfrm>
            <a:off x="8359267" y="2640856"/>
            <a:ext cx="1894940" cy="1894940"/>
          </a:xfrm>
          <a:prstGeom prst="blockArc">
            <a:avLst>
              <a:gd name="adj1" fmla="val 10800000"/>
              <a:gd name="adj2" fmla="val 3"/>
              <a:gd name="adj3" fmla="val 15291"/>
            </a:avLst>
          </a:prstGeom>
          <a:solidFill>
            <a:srgbClr val="248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5" name="Freeform 62">
            <a:extLst>
              <a:ext uri="{FF2B5EF4-FFF2-40B4-BE49-F238E27FC236}">
                <a16:creationId xmlns:a16="http://schemas.microsoft.com/office/drawing/2014/main" id="{3109B8A4-D5A5-4460-99E5-D91FC5E501A3}"/>
              </a:ext>
            </a:extLst>
          </p:cNvPr>
          <p:cNvSpPr/>
          <p:nvPr/>
        </p:nvSpPr>
        <p:spPr>
          <a:xfrm>
            <a:off x="2342417" y="3117435"/>
            <a:ext cx="1101209" cy="110120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rgbClr val="248C80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sp>
        <p:nvSpPr>
          <p:cNvPr id="526" name="Freeform 63">
            <a:extLst>
              <a:ext uri="{FF2B5EF4-FFF2-40B4-BE49-F238E27FC236}">
                <a16:creationId xmlns:a16="http://schemas.microsoft.com/office/drawing/2014/main" id="{EC6395E1-F993-4700-AD1B-96DC06D6BF57}"/>
              </a:ext>
            </a:extLst>
          </p:cNvPr>
          <p:cNvSpPr/>
          <p:nvPr/>
        </p:nvSpPr>
        <p:spPr>
          <a:xfrm>
            <a:off x="3948911" y="3117435"/>
            <a:ext cx="1101209" cy="110120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rgbClr val="F6A27D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27" name="Freeform 64">
            <a:extLst>
              <a:ext uri="{FF2B5EF4-FFF2-40B4-BE49-F238E27FC236}">
                <a16:creationId xmlns:a16="http://schemas.microsoft.com/office/drawing/2014/main" id="{ED9137E7-EAD5-4705-BC2F-E8E07AF40E72}"/>
              </a:ext>
            </a:extLst>
          </p:cNvPr>
          <p:cNvSpPr/>
          <p:nvPr/>
        </p:nvSpPr>
        <p:spPr>
          <a:xfrm>
            <a:off x="5555404" y="3117435"/>
            <a:ext cx="1101209" cy="110120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rgbClr val="248C80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530" name="Freeform 65">
            <a:extLst>
              <a:ext uri="{FF2B5EF4-FFF2-40B4-BE49-F238E27FC236}">
                <a16:creationId xmlns:a16="http://schemas.microsoft.com/office/drawing/2014/main" id="{86E9576B-834D-4699-B8B9-AC5CDA70885E}"/>
              </a:ext>
            </a:extLst>
          </p:cNvPr>
          <p:cNvSpPr/>
          <p:nvPr/>
        </p:nvSpPr>
        <p:spPr>
          <a:xfrm>
            <a:off x="7161898" y="3117435"/>
            <a:ext cx="1101209" cy="110120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rgbClr val="F6A27D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>
              <a:solidFill>
                <a:schemeClr val="accent4"/>
              </a:solidFill>
              <a:latin typeface="FontAwesome" pitchFamily="2" charset="0"/>
            </a:endParaRPr>
          </a:p>
        </p:txBody>
      </p:sp>
      <p:sp>
        <p:nvSpPr>
          <p:cNvPr id="533" name="Freeform 66">
            <a:extLst>
              <a:ext uri="{FF2B5EF4-FFF2-40B4-BE49-F238E27FC236}">
                <a16:creationId xmlns:a16="http://schemas.microsoft.com/office/drawing/2014/main" id="{D96982D4-DC64-478C-A2F1-CDCFEEADA63C}"/>
              </a:ext>
            </a:extLst>
          </p:cNvPr>
          <p:cNvSpPr/>
          <p:nvPr/>
        </p:nvSpPr>
        <p:spPr>
          <a:xfrm>
            <a:off x="8768392" y="3117435"/>
            <a:ext cx="1101209" cy="1101209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noFill/>
          <a:ln w="19050">
            <a:solidFill>
              <a:srgbClr val="248C80"/>
            </a:solidFill>
            <a:prstDash val="solid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82880" rIns="158008" bIns="15800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>
              <a:solidFill>
                <a:schemeClr val="accent5"/>
              </a:solidFill>
              <a:latin typeface="FontAwesome" pitchFamily="2" charset="0"/>
            </a:endParaRPr>
          </a:p>
        </p:txBody>
      </p:sp>
      <p:sp>
        <p:nvSpPr>
          <p:cNvPr id="534" name="Freeform 178">
            <a:extLst>
              <a:ext uri="{FF2B5EF4-FFF2-40B4-BE49-F238E27FC236}">
                <a16:creationId xmlns:a16="http://schemas.microsoft.com/office/drawing/2014/main" id="{49CC8A01-166D-4068-B79F-032133897576}"/>
              </a:ext>
            </a:extLst>
          </p:cNvPr>
          <p:cNvSpPr>
            <a:spLocks noEditPoints="1"/>
          </p:cNvSpPr>
          <p:nvPr/>
        </p:nvSpPr>
        <p:spPr bwMode="auto">
          <a:xfrm>
            <a:off x="5812574" y="3447033"/>
            <a:ext cx="586871" cy="442011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35" name="Freeform 116">
            <a:extLst>
              <a:ext uri="{FF2B5EF4-FFF2-40B4-BE49-F238E27FC236}">
                <a16:creationId xmlns:a16="http://schemas.microsoft.com/office/drawing/2014/main" id="{0FDF77F4-203C-4ABB-92A1-8819D5C3C716}"/>
              </a:ext>
            </a:extLst>
          </p:cNvPr>
          <p:cNvSpPr>
            <a:spLocks noEditPoints="1"/>
          </p:cNvSpPr>
          <p:nvPr/>
        </p:nvSpPr>
        <p:spPr bwMode="auto">
          <a:xfrm>
            <a:off x="2666549" y="3485401"/>
            <a:ext cx="452944" cy="365277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36" name="Freeform 105">
            <a:extLst>
              <a:ext uri="{FF2B5EF4-FFF2-40B4-BE49-F238E27FC236}">
                <a16:creationId xmlns:a16="http://schemas.microsoft.com/office/drawing/2014/main" id="{1E84DF8E-FE47-4AA4-97D5-AE27236BDB86}"/>
              </a:ext>
            </a:extLst>
          </p:cNvPr>
          <p:cNvSpPr>
            <a:spLocks noEditPoints="1"/>
          </p:cNvSpPr>
          <p:nvPr/>
        </p:nvSpPr>
        <p:spPr bwMode="auto">
          <a:xfrm>
            <a:off x="4252687" y="3424788"/>
            <a:ext cx="493657" cy="486503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6A27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39" name="Freeform 62">
            <a:extLst>
              <a:ext uri="{FF2B5EF4-FFF2-40B4-BE49-F238E27FC236}">
                <a16:creationId xmlns:a16="http://schemas.microsoft.com/office/drawing/2014/main" id="{EA9BD932-8771-44F8-B00E-5B4B2BBFEB2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71181" y="3424788"/>
            <a:ext cx="482644" cy="486503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6A27D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0" name="Freeform 45">
            <a:extLst>
              <a:ext uri="{FF2B5EF4-FFF2-40B4-BE49-F238E27FC236}">
                <a16:creationId xmlns:a16="http://schemas.microsoft.com/office/drawing/2014/main" id="{7784062F-F821-45E8-ADE7-A9A33662A264}"/>
              </a:ext>
            </a:extLst>
          </p:cNvPr>
          <p:cNvSpPr>
            <a:spLocks noEditPoints="1"/>
          </p:cNvSpPr>
          <p:nvPr/>
        </p:nvSpPr>
        <p:spPr bwMode="auto">
          <a:xfrm>
            <a:off x="9097249" y="3446292"/>
            <a:ext cx="443496" cy="443496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248C8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1" name="TextBox 76">
            <a:extLst>
              <a:ext uri="{FF2B5EF4-FFF2-40B4-BE49-F238E27FC236}">
                <a16:creationId xmlns:a16="http://schemas.microsoft.com/office/drawing/2014/main" id="{7B99436C-D80A-4BEB-A25E-A561C5EBD324}"/>
              </a:ext>
            </a:extLst>
          </p:cNvPr>
          <p:cNvSpPr txBox="1"/>
          <p:nvPr/>
        </p:nvSpPr>
        <p:spPr>
          <a:xfrm>
            <a:off x="2099085" y="4720731"/>
            <a:ext cx="158787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如何处理样本数据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5" name="TextBox 76">
            <a:extLst>
              <a:ext uri="{FF2B5EF4-FFF2-40B4-BE49-F238E27FC236}">
                <a16:creationId xmlns:a16="http://schemas.microsoft.com/office/drawing/2014/main" id="{C61A49BD-9BD3-4BD3-8621-6F51DD2D2244}"/>
              </a:ext>
            </a:extLst>
          </p:cNvPr>
          <p:cNvSpPr txBox="1"/>
          <p:nvPr/>
        </p:nvSpPr>
        <p:spPr>
          <a:xfrm>
            <a:off x="5319751" y="4740285"/>
            <a:ext cx="158787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如何构建神经网络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8" name="TextBox 76">
            <a:extLst>
              <a:ext uri="{FF2B5EF4-FFF2-40B4-BE49-F238E27FC236}">
                <a16:creationId xmlns:a16="http://schemas.microsoft.com/office/drawing/2014/main" id="{504A4483-3B06-401F-B6B7-43D4AC042426}"/>
              </a:ext>
            </a:extLst>
          </p:cNvPr>
          <p:cNvSpPr txBox="1"/>
          <p:nvPr/>
        </p:nvSpPr>
        <p:spPr>
          <a:xfrm>
            <a:off x="8684897" y="4740285"/>
            <a:ext cx="158787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如何分析训练过程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9" name="TextBox 76">
            <a:extLst>
              <a:ext uri="{FF2B5EF4-FFF2-40B4-BE49-F238E27FC236}">
                <a16:creationId xmlns:a16="http://schemas.microsoft.com/office/drawing/2014/main" id="{D12ABA7B-D04B-42DC-8F20-17588192FC58}"/>
              </a:ext>
            </a:extLst>
          </p:cNvPr>
          <p:cNvSpPr txBox="1"/>
          <p:nvPr/>
        </p:nvSpPr>
        <p:spPr>
          <a:xfrm>
            <a:off x="6909393" y="1747834"/>
            <a:ext cx="158787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如何调整训练参数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1" name="TextBox 76">
            <a:extLst>
              <a:ext uri="{FF2B5EF4-FFF2-40B4-BE49-F238E27FC236}">
                <a16:creationId xmlns:a16="http://schemas.microsoft.com/office/drawing/2014/main" id="{85B0E4B9-2E74-4BAA-8017-1A4861803900}"/>
              </a:ext>
            </a:extLst>
          </p:cNvPr>
          <p:cNvSpPr txBox="1"/>
          <p:nvPr/>
        </p:nvSpPr>
        <p:spPr>
          <a:xfrm>
            <a:off x="3747353" y="1747834"/>
            <a:ext cx="158787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如何选取特征识别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87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PROCESS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02</a:t>
            </a:r>
          </a:p>
        </p:txBody>
      </p:sp>
    </p:spTree>
    <p:extLst>
      <p:ext uri="{BB962C8B-B14F-4D97-AF65-F5344CB8AC3E}">
        <p14:creationId xmlns:p14="http://schemas.microsoft.com/office/powerpoint/2010/main" val="58191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33BF5D10-79B3-46AC-B992-CFF145821451}"/>
              </a:ext>
            </a:extLst>
          </p:cNvPr>
          <p:cNvGrpSpPr/>
          <p:nvPr/>
        </p:nvGrpSpPr>
        <p:grpSpPr>
          <a:xfrm>
            <a:off x="567380" y="2971934"/>
            <a:ext cx="11057243" cy="919317"/>
            <a:chOff x="862819" y="3393955"/>
            <a:chExt cx="10466362" cy="870190"/>
          </a:xfrm>
        </p:grpSpPr>
        <p:sp>
          <p:nvSpPr>
            <p:cNvPr id="543" name="任意多边形 2">
              <a:extLst>
                <a:ext uri="{FF2B5EF4-FFF2-40B4-BE49-F238E27FC236}">
                  <a16:creationId xmlns:a16="http://schemas.microsoft.com/office/drawing/2014/main" id="{AC3A6F42-2880-4359-A4A3-68CDE16E2339}"/>
                </a:ext>
              </a:extLst>
            </p:cNvPr>
            <p:cNvSpPr/>
            <p:nvPr/>
          </p:nvSpPr>
          <p:spPr>
            <a:xfrm>
              <a:off x="862819" y="3393955"/>
              <a:ext cx="1740813" cy="660178"/>
            </a:xfrm>
            <a:custGeom>
              <a:avLst/>
              <a:gdLst>
                <a:gd name="connsiteX0" fmla="*/ 870406 w 1740813"/>
                <a:gd name="connsiteY0" fmla="*/ 0 h 660178"/>
                <a:gd name="connsiteX1" fmla="*/ 1035759 w 1740813"/>
                <a:gd name="connsiteY1" fmla="*/ 210012 h 660178"/>
                <a:gd name="connsiteX2" fmla="*/ 1740813 w 1740813"/>
                <a:gd name="connsiteY2" fmla="*/ 210012 h 660178"/>
                <a:gd name="connsiteX3" fmla="*/ 1740813 w 1740813"/>
                <a:gd name="connsiteY3" fmla="*/ 660178 h 660178"/>
                <a:gd name="connsiteX4" fmla="*/ 225083 w 1740813"/>
                <a:gd name="connsiteY4" fmla="*/ 660178 h 660178"/>
                <a:gd name="connsiteX5" fmla="*/ 0 w 1740813"/>
                <a:gd name="connsiteY5" fmla="*/ 435095 h 660178"/>
                <a:gd name="connsiteX6" fmla="*/ 225083 w 1740813"/>
                <a:gd name="connsiteY6" fmla="*/ 210012 h 660178"/>
                <a:gd name="connsiteX7" fmla="*/ 705053 w 1740813"/>
                <a:gd name="connsiteY7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13" h="660178">
                  <a:moveTo>
                    <a:pt x="870406" y="0"/>
                  </a:moveTo>
                  <a:lnTo>
                    <a:pt x="1035759" y="210012"/>
                  </a:lnTo>
                  <a:lnTo>
                    <a:pt x="1740813" y="210012"/>
                  </a:lnTo>
                  <a:lnTo>
                    <a:pt x="1740813" y="660178"/>
                  </a:lnTo>
                  <a:lnTo>
                    <a:pt x="225083" y="660178"/>
                  </a:lnTo>
                  <a:cubicBezTo>
                    <a:pt x="100773" y="660178"/>
                    <a:pt x="0" y="559405"/>
                    <a:pt x="0" y="435095"/>
                  </a:cubicBezTo>
                  <a:cubicBezTo>
                    <a:pt x="0" y="310785"/>
                    <a:pt x="100773" y="210012"/>
                    <a:pt x="225083" y="210012"/>
                  </a:cubicBezTo>
                  <a:lnTo>
                    <a:pt x="705053" y="2100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4" name="任意多边形 3">
              <a:extLst>
                <a:ext uri="{FF2B5EF4-FFF2-40B4-BE49-F238E27FC236}">
                  <a16:creationId xmlns:a16="http://schemas.microsoft.com/office/drawing/2014/main" id="{B353A0A2-0D43-4B56-B92D-B7C237E84E9A}"/>
                </a:ext>
              </a:extLst>
            </p:cNvPr>
            <p:cNvSpPr/>
            <p:nvPr/>
          </p:nvSpPr>
          <p:spPr>
            <a:xfrm>
              <a:off x="2649351" y="3603967"/>
              <a:ext cx="1689035" cy="660178"/>
            </a:xfrm>
            <a:custGeom>
              <a:avLst/>
              <a:gdLst>
                <a:gd name="connsiteX0" fmla="*/ 0 w 1689035"/>
                <a:gd name="connsiteY0" fmla="*/ 0 h 660178"/>
                <a:gd name="connsiteX1" fmla="*/ 1689035 w 1689035"/>
                <a:gd name="connsiteY1" fmla="*/ 0 h 660178"/>
                <a:gd name="connsiteX2" fmla="*/ 1689035 w 1689035"/>
                <a:gd name="connsiteY2" fmla="*/ 450166 h 660178"/>
                <a:gd name="connsiteX3" fmla="*/ 1009870 w 1689035"/>
                <a:gd name="connsiteY3" fmla="*/ 450166 h 660178"/>
                <a:gd name="connsiteX4" fmla="*/ 844517 w 1689035"/>
                <a:gd name="connsiteY4" fmla="*/ 660178 h 660178"/>
                <a:gd name="connsiteX5" fmla="*/ 679164 w 1689035"/>
                <a:gd name="connsiteY5" fmla="*/ 450166 h 660178"/>
                <a:gd name="connsiteX6" fmla="*/ 0 w 1689035"/>
                <a:gd name="connsiteY6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0" y="0"/>
                  </a:moveTo>
                  <a:lnTo>
                    <a:pt x="1689035" y="0"/>
                  </a:lnTo>
                  <a:lnTo>
                    <a:pt x="1689035" y="450166"/>
                  </a:lnTo>
                  <a:lnTo>
                    <a:pt x="1009870" y="450166"/>
                  </a:lnTo>
                  <a:lnTo>
                    <a:pt x="844517" y="660178"/>
                  </a:lnTo>
                  <a:lnTo>
                    <a:pt x="67916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5" name="任意多边形 4">
              <a:extLst>
                <a:ext uri="{FF2B5EF4-FFF2-40B4-BE49-F238E27FC236}">
                  <a16:creationId xmlns:a16="http://schemas.microsoft.com/office/drawing/2014/main" id="{DA290F95-F93E-41AF-B80C-548D4879ADE9}"/>
                </a:ext>
              </a:extLst>
            </p:cNvPr>
            <p:cNvSpPr/>
            <p:nvPr/>
          </p:nvSpPr>
          <p:spPr>
            <a:xfrm>
              <a:off x="4384105" y="3393955"/>
              <a:ext cx="1689035" cy="660178"/>
            </a:xfrm>
            <a:custGeom>
              <a:avLst/>
              <a:gdLst>
                <a:gd name="connsiteX0" fmla="*/ 844517 w 1689035"/>
                <a:gd name="connsiteY0" fmla="*/ 0 h 660178"/>
                <a:gd name="connsiteX1" fmla="*/ 1009870 w 1689035"/>
                <a:gd name="connsiteY1" fmla="*/ 210012 h 660178"/>
                <a:gd name="connsiteX2" fmla="*/ 1689035 w 1689035"/>
                <a:gd name="connsiteY2" fmla="*/ 210012 h 660178"/>
                <a:gd name="connsiteX3" fmla="*/ 1689035 w 1689035"/>
                <a:gd name="connsiteY3" fmla="*/ 660178 h 660178"/>
                <a:gd name="connsiteX4" fmla="*/ 0 w 1689035"/>
                <a:gd name="connsiteY4" fmla="*/ 660178 h 660178"/>
                <a:gd name="connsiteX5" fmla="*/ 0 w 1689035"/>
                <a:gd name="connsiteY5" fmla="*/ 210012 h 660178"/>
                <a:gd name="connsiteX6" fmla="*/ 679164 w 1689035"/>
                <a:gd name="connsiteY6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844517" y="0"/>
                  </a:moveTo>
                  <a:lnTo>
                    <a:pt x="1009870" y="210012"/>
                  </a:lnTo>
                  <a:lnTo>
                    <a:pt x="1689035" y="210012"/>
                  </a:lnTo>
                  <a:lnTo>
                    <a:pt x="1689035" y="660178"/>
                  </a:lnTo>
                  <a:lnTo>
                    <a:pt x="0" y="660178"/>
                  </a:lnTo>
                  <a:lnTo>
                    <a:pt x="0" y="210012"/>
                  </a:lnTo>
                  <a:lnTo>
                    <a:pt x="679164" y="210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6" name="任意多边形 5">
              <a:extLst>
                <a:ext uri="{FF2B5EF4-FFF2-40B4-BE49-F238E27FC236}">
                  <a16:creationId xmlns:a16="http://schemas.microsoft.com/office/drawing/2014/main" id="{C060FFD6-06EE-4CF6-ACA6-3F9ADDF1BDCF}"/>
                </a:ext>
              </a:extLst>
            </p:cNvPr>
            <p:cNvSpPr/>
            <p:nvPr/>
          </p:nvSpPr>
          <p:spPr>
            <a:xfrm>
              <a:off x="6118859" y="3603967"/>
              <a:ext cx="1689035" cy="660178"/>
            </a:xfrm>
            <a:custGeom>
              <a:avLst/>
              <a:gdLst>
                <a:gd name="connsiteX0" fmla="*/ 0 w 1689035"/>
                <a:gd name="connsiteY0" fmla="*/ 0 h 660178"/>
                <a:gd name="connsiteX1" fmla="*/ 1689035 w 1689035"/>
                <a:gd name="connsiteY1" fmla="*/ 0 h 660178"/>
                <a:gd name="connsiteX2" fmla="*/ 1689035 w 1689035"/>
                <a:gd name="connsiteY2" fmla="*/ 450166 h 660178"/>
                <a:gd name="connsiteX3" fmla="*/ 1035760 w 1689035"/>
                <a:gd name="connsiteY3" fmla="*/ 450166 h 660178"/>
                <a:gd name="connsiteX4" fmla="*/ 870407 w 1689035"/>
                <a:gd name="connsiteY4" fmla="*/ 660178 h 660178"/>
                <a:gd name="connsiteX5" fmla="*/ 705054 w 1689035"/>
                <a:gd name="connsiteY5" fmla="*/ 450166 h 660178"/>
                <a:gd name="connsiteX6" fmla="*/ 0 w 1689035"/>
                <a:gd name="connsiteY6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5" h="660178">
                  <a:moveTo>
                    <a:pt x="0" y="0"/>
                  </a:moveTo>
                  <a:lnTo>
                    <a:pt x="1689035" y="0"/>
                  </a:lnTo>
                  <a:lnTo>
                    <a:pt x="1689035" y="450166"/>
                  </a:lnTo>
                  <a:lnTo>
                    <a:pt x="1035760" y="450166"/>
                  </a:lnTo>
                  <a:lnTo>
                    <a:pt x="870407" y="660178"/>
                  </a:lnTo>
                  <a:lnTo>
                    <a:pt x="70505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7" name="任意多边形 6">
              <a:extLst>
                <a:ext uri="{FF2B5EF4-FFF2-40B4-BE49-F238E27FC236}">
                  <a16:creationId xmlns:a16="http://schemas.microsoft.com/office/drawing/2014/main" id="{33D8C06C-2286-40EA-8AA2-0480065E2D5B}"/>
                </a:ext>
              </a:extLst>
            </p:cNvPr>
            <p:cNvSpPr/>
            <p:nvPr/>
          </p:nvSpPr>
          <p:spPr>
            <a:xfrm>
              <a:off x="7853612" y="3393955"/>
              <a:ext cx="1689036" cy="660178"/>
            </a:xfrm>
            <a:custGeom>
              <a:avLst/>
              <a:gdLst>
                <a:gd name="connsiteX0" fmla="*/ 844518 w 1689036"/>
                <a:gd name="connsiteY0" fmla="*/ 0 h 660178"/>
                <a:gd name="connsiteX1" fmla="*/ 1009871 w 1689036"/>
                <a:gd name="connsiteY1" fmla="*/ 210012 h 660178"/>
                <a:gd name="connsiteX2" fmla="*/ 1689036 w 1689036"/>
                <a:gd name="connsiteY2" fmla="*/ 210012 h 660178"/>
                <a:gd name="connsiteX3" fmla="*/ 1689036 w 1689036"/>
                <a:gd name="connsiteY3" fmla="*/ 660178 h 660178"/>
                <a:gd name="connsiteX4" fmla="*/ 0 w 1689036"/>
                <a:gd name="connsiteY4" fmla="*/ 660178 h 660178"/>
                <a:gd name="connsiteX5" fmla="*/ 0 w 1689036"/>
                <a:gd name="connsiteY5" fmla="*/ 210012 h 660178"/>
                <a:gd name="connsiteX6" fmla="*/ 679165 w 1689036"/>
                <a:gd name="connsiteY6" fmla="*/ 210012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9036" h="660178">
                  <a:moveTo>
                    <a:pt x="844518" y="0"/>
                  </a:moveTo>
                  <a:lnTo>
                    <a:pt x="1009871" y="210012"/>
                  </a:lnTo>
                  <a:lnTo>
                    <a:pt x="1689036" y="210012"/>
                  </a:lnTo>
                  <a:lnTo>
                    <a:pt x="1689036" y="660178"/>
                  </a:lnTo>
                  <a:lnTo>
                    <a:pt x="0" y="660178"/>
                  </a:lnTo>
                  <a:lnTo>
                    <a:pt x="0" y="210012"/>
                  </a:lnTo>
                  <a:lnTo>
                    <a:pt x="679165" y="2100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8" name="任意多边形 7">
              <a:extLst>
                <a:ext uri="{FF2B5EF4-FFF2-40B4-BE49-F238E27FC236}">
                  <a16:creationId xmlns:a16="http://schemas.microsoft.com/office/drawing/2014/main" id="{04573947-A4F1-4B58-A866-F22AF2220781}"/>
                </a:ext>
              </a:extLst>
            </p:cNvPr>
            <p:cNvSpPr/>
            <p:nvPr/>
          </p:nvSpPr>
          <p:spPr>
            <a:xfrm>
              <a:off x="9588367" y="3603967"/>
              <a:ext cx="1740814" cy="660178"/>
            </a:xfrm>
            <a:custGeom>
              <a:avLst/>
              <a:gdLst>
                <a:gd name="connsiteX0" fmla="*/ 0 w 1740814"/>
                <a:gd name="connsiteY0" fmla="*/ 0 h 660178"/>
                <a:gd name="connsiteX1" fmla="*/ 1515731 w 1740814"/>
                <a:gd name="connsiteY1" fmla="*/ 0 h 660178"/>
                <a:gd name="connsiteX2" fmla="*/ 1740814 w 1740814"/>
                <a:gd name="connsiteY2" fmla="*/ 225083 h 660178"/>
                <a:gd name="connsiteX3" fmla="*/ 1515731 w 1740814"/>
                <a:gd name="connsiteY3" fmla="*/ 450166 h 660178"/>
                <a:gd name="connsiteX4" fmla="*/ 1035760 w 1740814"/>
                <a:gd name="connsiteY4" fmla="*/ 450166 h 660178"/>
                <a:gd name="connsiteX5" fmla="*/ 870407 w 1740814"/>
                <a:gd name="connsiteY5" fmla="*/ 660178 h 660178"/>
                <a:gd name="connsiteX6" fmla="*/ 705054 w 1740814"/>
                <a:gd name="connsiteY6" fmla="*/ 450166 h 660178"/>
                <a:gd name="connsiteX7" fmla="*/ 0 w 1740814"/>
                <a:gd name="connsiteY7" fmla="*/ 450166 h 66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14" h="660178">
                  <a:moveTo>
                    <a:pt x="0" y="0"/>
                  </a:moveTo>
                  <a:lnTo>
                    <a:pt x="1515731" y="0"/>
                  </a:lnTo>
                  <a:cubicBezTo>
                    <a:pt x="1640041" y="0"/>
                    <a:pt x="1740814" y="100773"/>
                    <a:pt x="1740814" y="225083"/>
                  </a:cubicBezTo>
                  <a:cubicBezTo>
                    <a:pt x="1740814" y="349393"/>
                    <a:pt x="1640041" y="450166"/>
                    <a:pt x="1515731" y="450166"/>
                  </a:cubicBezTo>
                  <a:lnTo>
                    <a:pt x="1035760" y="450166"/>
                  </a:lnTo>
                  <a:lnTo>
                    <a:pt x="870407" y="660178"/>
                  </a:lnTo>
                  <a:lnTo>
                    <a:pt x="705054" y="450166"/>
                  </a:lnTo>
                  <a:lnTo>
                    <a:pt x="0" y="4501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6" name="文本框 9">
            <a:extLst>
              <a:ext uri="{FF2B5EF4-FFF2-40B4-BE49-F238E27FC236}">
                <a16:creationId xmlns:a16="http://schemas.microsoft.com/office/drawing/2014/main" id="{80454852-9B41-49BF-AF26-D30A83C986E6}"/>
              </a:ext>
            </a:extLst>
          </p:cNvPr>
          <p:cNvSpPr txBox="1"/>
          <p:nvPr/>
        </p:nvSpPr>
        <p:spPr>
          <a:xfrm>
            <a:off x="4339544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鼻部坐标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7" name="文本框 10">
            <a:extLst>
              <a:ext uri="{FF2B5EF4-FFF2-40B4-BE49-F238E27FC236}">
                <a16:creationId xmlns:a16="http://schemas.microsoft.com/office/drawing/2014/main" id="{3E91B09A-C309-427F-8601-99E32FF9C865}"/>
              </a:ext>
            </a:extLst>
          </p:cNvPr>
          <p:cNvSpPr txBox="1"/>
          <p:nvPr/>
        </p:nvSpPr>
        <p:spPr>
          <a:xfrm>
            <a:off x="2527652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右眼坐标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9" name="文本框 11">
            <a:extLst>
              <a:ext uri="{FF2B5EF4-FFF2-40B4-BE49-F238E27FC236}">
                <a16:creationId xmlns:a16="http://schemas.microsoft.com/office/drawing/2014/main" id="{B448277D-42D9-4764-A8C1-08809664E575}"/>
              </a:ext>
            </a:extLst>
          </p:cNvPr>
          <p:cNvSpPr txBox="1"/>
          <p:nvPr/>
        </p:nvSpPr>
        <p:spPr>
          <a:xfrm>
            <a:off x="836547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左眼坐标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0" name="文本框 12">
            <a:extLst>
              <a:ext uri="{FF2B5EF4-FFF2-40B4-BE49-F238E27FC236}">
                <a16:creationId xmlns:a16="http://schemas.microsoft.com/office/drawing/2014/main" id="{9A65ACF1-8072-4867-AE41-B666033991FF}"/>
              </a:ext>
            </a:extLst>
          </p:cNvPr>
          <p:cNvSpPr txBox="1"/>
          <p:nvPr/>
        </p:nvSpPr>
        <p:spPr>
          <a:xfrm>
            <a:off x="8029884" y="1796245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</a:t>
            </a:r>
          </a:p>
        </p:txBody>
      </p:sp>
      <p:sp>
        <p:nvSpPr>
          <p:cNvPr id="541" name="文本框 13">
            <a:extLst>
              <a:ext uri="{FF2B5EF4-FFF2-40B4-BE49-F238E27FC236}">
                <a16:creationId xmlns:a16="http://schemas.microsoft.com/office/drawing/2014/main" id="{F71D360D-7DCB-4495-9A80-7DEA979C2340}"/>
              </a:ext>
            </a:extLst>
          </p:cNvPr>
          <p:cNvSpPr txBox="1"/>
          <p:nvPr/>
        </p:nvSpPr>
        <p:spPr>
          <a:xfrm>
            <a:off x="6197194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嘴角坐标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" name="文本框 14">
            <a:extLst>
              <a:ext uri="{FF2B5EF4-FFF2-40B4-BE49-F238E27FC236}">
                <a16:creationId xmlns:a16="http://schemas.microsoft.com/office/drawing/2014/main" id="{58ADA7DE-6105-4F88-B791-BD89289B32DC}"/>
              </a:ext>
            </a:extLst>
          </p:cNvPr>
          <p:cNvSpPr txBox="1"/>
          <p:nvPr/>
        </p:nvSpPr>
        <p:spPr>
          <a:xfrm>
            <a:off x="9889925" y="4023719"/>
            <a:ext cx="1630300" cy="103803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图片数据</a:t>
            </a:r>
          </a:p>
        </p:txBody>
      </p: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4965027" y="1174911"/>
            <a:ext cx="23102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文件说明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数据准备</a:t>
            </a:r>
            <a:endParaRPr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5130137" y="1174911"/>
            <a:ext cx="19800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9" name="组合 518">
            <a:extLst>
              <a:ext uri="{FF2B5EF4-FFF2-40B4-BE49-F238E27FC236}">
                <a16:creationId xmlns:a16="http://schemas.microsoft.com/office/drawing/2014/main" id="{4DF922D4-C0BE-41F1-BDA2-0B0C8FB549CD}"/>
              </a:ext>
            </a:extLst>
          </p:cNvPr>
          <p:cNvGrpSpPr/>
          <p:nvPr/>
        </p:nvGrpSpPr>
        <p:grpSpPr>
          <a:xfrm>
            <a:off x="7110171" y="2127794"/>
            <a:ext cx="3092608" cy="3386310"/>
            <a:chOff x="1864426" y="2291937"/>
            <a:chExt cx="2481943" cy="2826329"/>
          </a:xfrm>
        </p:grpSpPr>
        <p:sp>
          <p:nvSpPr>
            <p:cNvPr id="520" name="矩形 519">
              <a:extLst>
                <a:ext uri="{FF2B5EF4-FFF2-40B4-BE49-F238E27FC236}">
                  <a16:creationId xmlns:a16="http://schemas.microsoft.com/office/drawing/2014/main" id="{E2905A99-4A3E-41BD-A11A-147732C7E43B}"/>
                </a:ext>
              </a:extLst>
            </p:cNvPr>
            <p:cNvSpPr/>
            <p:nvPr/>
          </p:nvSpPr>
          <p:spPr>
            <a:xfrm>
              <a:off x="1864426" y="2291937"/>
              <a:ext cx="2481943" cy="2826329"/>
            </a:xfrm>
            <a:prstGeom prst="rect">
              <a:avLst/>
            </a:prstGeom>
            <a:solidFill>
              <a:srgbClr val="248C80">
                <a:alpha val="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1" name="矩形 520">
              <a:extLst>
                <a:ext uri="{FF2B5EF4-FFF2-40B4-BE49-F238E27FC236}">
                  <a16:creationId xmlns:a16="http://schemas.microsoft.com/office/drawing/2014/main" id="{16A7D043-682B-4820-AD1F-62F1A96BC929}"/>
                </a:ext>
              </a:extLst>
            </p:cNvPr>
            <p:cNvSpPr/>
            <p:nvPr/>
          </p:nvSpPr>
          <p:spPr>
            <a:xfrm>
              <a:off x="1864426" y="2291937"/>
              <a:ext cx="2481943" cy="574841"/>
            </a:xfrm>
            <a:prstGeom prst="rect">
              <a:avLst/>
            </a:prstGeom>
            <a:solidFill>
              <a:srgbClr val="248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矩形 521">
              <a:extLst>
                <a:ext uri="{FF2B5EF4-FFF2-40B4-BE49-F238E27FC236}">
                  <a16:creationId xmlns:a16="http://schemas.microsoft.com/office/drawing/2014/main" id="{FC248BE7-A1C3-48CB-B8E7-D2F0F1D56E1B}"/>
                </a:ext>
              </a:extLst>
            </p:cNvPr>
            <p:cNvSpPr/>
            <p:nvPr/>
          </p:nvSpPr>
          <p:spPr>
            <a:xfrm>
              <a:off x="1864426" y="4923434"/>
              <a:ext cx="2481943" cy="194832"/>
            </a:xfrm>
            <a:prstGeom prst="rect">
              <a:avLst/>
            </a:prstGeom>
            <a:solidFill>
              <a:srgbClr val="248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3" name="TextBox 76">
              <a:extLst>
                <a:ext uri="{FF2B5EF4-FFF2-40B4-BE49-F238E27FC236}">
                  <a16:creationId xmlns:a16="http://schemas.microsoft.com/office/drawing/2014/main" id="{EA4DCC21-2EE8-4A17-8073-70F663AC9A9B}"/>
                </a:ext>
              </a:extLst>
            </p:cNvPr>
            <p:cNvSpPr txBox="1"/>
            <p:nvPr/>
          </p:nvSpPr>
          <p:spPr>
            <a:xfrm>
              <a:off x="2221947" y="2410080"/>
              <a:ext cx="1766899" cy="282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EF9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特征信息归一化</a:t>
              </a:r>
              <a:endParaRPr lang="en-US" altLang="zh-CN" sz="1600" dirty="0">
                <a:solidFill>
                  <a:srgbClr val="FEF9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5" name="TextBox 76">
              <a:extLst>
                <a:ext uri="{FF2B5EF4-FFF2-40B4-BE49-F238E27FC236}">
                  <a16:creationId xmlns:a16="http://schemas.microsoft.com/office/drawing/2014/main" id="{D2B673DF-2FD8-4A5F-9FF5-6F1973CD501A}"/>
                </a:ext>
              </a:extLst>
            </p:cNvPr>
            <p:cNvSpPr txBox="1"/>
            <p:nvPr/>
          </p:nvSpPr>
          <p:spPr>
            <a:xfrm>
              <a:off x="2221947" y="3076836"/>
              <a:ext cx="1766899" cy="38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48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整形</a:t>
              </a:r>
              <a:r>
                <a:rPr lang="en-US" altLang="zh-CN" sz="2400" dirty="0">
                  <a:solidFill>
                    <a:srgbClr val="248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:0-096</a:t>
              </a:r>
            </a:p>
          </p:txBody>
        </p:sp>
      </p:grpSp>
      <p:grpSp>
        <p:nvGrpSpPr>
          <p:cNvPr id="529" name="组合 528">
            <a:extLst>
              <a:ext uri="{FF2B5EF4-FFF2-40B4-BE49-F238E27FC236}">
                <a16:creationId xmlns:a16="http://schemas.microsoft.com/office/drawing/2014/main" id="{B884B05A-F21B-45EB-8088-99A258E1F488}"/>
              </a:ext>
            </a:extLst>
          </p:cNvPr>
          <p:cNvGrpSpPr/>
          <p:nvPr/>
        </p:nvGrpSpPr>
        <p:grpSpPr>
          <a:xfrm>
            <a:off x="2517012" y="2127794"/>
            <a:ext cx="2973692" cy="3386310"/>
            <a:chOff x="1864426" y="2291937"/>
            <a:chExt cx="2481943" cy="2826329"/>
          </a:xfrm>
        </p:grpSpPr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C9B5E4C2-A387-450D-B358-6A919DF61156}"/>
                </a:ext>
              </a:extLst>
            </p:cNvPr>
            <p:cNvSpPr/>
            <p:nvPr/>
          </p:nvSpPr>
          <p:spPr>
            <a:xfrm>
              <a:off x="1864426" y="2291937"/>
              <a:ext cx="2481943" cy="2826329"/>
            </a:xfrm>
            <a:prstGeom prst="rect">
              <a:avLst/>
            </a:prstGeom>
            <a:solidFill>
              <a:srgbClr val="F6A27D">
                <a:alpha val="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0C48142E-BBAF-43FC-B12C-1045A5136C45}"/>
                </a:ext>
              </a:extLst>
            </p:cNvPr>
            <p:cNvSpPr/>
            <p:nvPr/>
          </p:nvSpPr>
          <p:spPr>
            <a:xfrm>
              <a:off x="1864426" y="2291937"/>
              <a:ext cx="2481943" cy="574841"/>
            </a:xfrm>
            <a:prstGeom prst="rect">
              <a:avLst/>
            </a:prstGeom>
            <a:solidFill>
              <a:srgbClr val="F6A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矩形 537">
              <a:extLst>
                <a:ext uri="{FF2B5EF4-FFF2-40B4-BE49-F238E27FC236}">
                  <a16:creationId xmlns:a16="http://schemas.microsoft.com/office/drawing/2014/main" id="{5FCE0D7F-C790-47C4-9C35-1D44DDD5EC07}"/>
                </a:ext>
              </a:extLst>
            </p:cNvPr>
            <p:cNvSpPr/>
            <p:nvPr/>
          </p:nvSpPr>
          <p:spPr>
            <a:xfrm>
              <a:off x="1864426" y="4923434"/>
              <a:ext cx="2481943" cy="194832"/>
            </a:xfrm>
            <a:prstGeom prst="rect">
              <a:avLst/>
            </a:prstGeom>
            <a:solidFill>
              <a:srgbClr val="F6A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TextBox 76">
              <a:extLst>
                <a:ext uri="{FF2B5EF4-FFF2-40B4-BE49-F238E27FC236}">
                  <a16:creationId xmlns:a16="http://schemas.microsoft.com/office/drawing/2014/main" id="{B15A0E73-ECC7-457D-A46C-837E00ADD04C}"/>
                </a:ext>
              </a:extLst>
            </p:cNvPr>
            <p:cNvSpPr txBox="1"/>
            <p:nvPr/>
          </p:nvSpPr>
          <p:spPr>
            <a:xfrm>
              <a:off x="2221947" y="2410080"/>
              <a:ext cx="1766899" cy="282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EF9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图片数据归一化</a:t>
              </a:r>
              <a:endParaRPr lang="en-US" altLang="zh-CN" sz="1600" dirty="0">
                <a:solidFill>
                  <a:srgbClr val="FEF9E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2" name="TextBox 76">
              <a:extLst>
                <a:ext uri="{FF2B5EF4-FFF2-40B4-BE49-F238E27FC236}">
                  <a16:creationId xmlns:a16="http://schemas.microsoft.com/office/drawing/2014/main" id="{0439DEF3-339E-461F-AFBA-8324462C341A}"/>
                </a:ext>
              </a:extLst>
            </p:cNvPr>
            <p:cNvSpPr txBox="1"/>
            <p:nvPr/>
          </p:nvSpPr>
          <p:spPr>
            <a:xfrm>
              <a:off x="2221947" y="3076836"/>
              <a:ext cx="1766899" cy="385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48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整形</a:t>
              </a:r>
              <a:r>
                <a:rPr lang="en-US" altLang="zh-CN" sz="2400" dirty="0">
                  <a:solidFill>
                    <a:srgbClr val="248C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:0-256</a:t>
              </a:r>
            </a:p>
          </p:txBody>
        </p:sp>
      </p:grpSp>
      <p:sp>
        <p:nvSpPr>
          <p:cNvPr id="553" name="TextBox 76">
            <a:extLst>
              <a:ext uri="{FF2B5EF4-FFF2-40B4-BE49-F238E27FC236}">
                <a16:creationId xmlns:a16="http://schemas.microsoft.com/office/drawing/2014/main" id="{7CD9A366-9201-4D8E-BCDD-A4D04B1A74D5}"/>
              </a:ext>
            </a:extLst>
          </p:cNvPr>
          <p:cNvSpPr txBox="1"/>
          <p:nvPr/>
        </p:nvSpPr>
        <p:spPr>
          <a:xfrm>
            <a:off x="2945369" y="4174437"/>
            <a:ext cx="2116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24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:0.0-1.0</a:t>
            </a:r>
          </a:p>
        </p:txBody>
      </p:sp>
      <p:sp>
        <p:nvSpPr>
          <p:cNvPr id="554" name="TextBox 76">
            <a:extLst>
              <a:ext uri="{FF2B5EF4-FFF2-40B4-BE49-F238E27FC236}">
                <a16:creationId xmlns:a16="http://schemas.microsoft.com/office/drawing/2014/main" id="{2B57D44B-D443-467D-9875-4833C4B12C5F}"/>
              </a:ext>
            </a:extLst>
          </p:cNvPr>
          <p:cNvSpPr txBox="1"/>
          <p:nvPr/>
        </p:nvSpPr>
        <p:spPr>
          <a:xfrm>
            <a:off x="7555658" y="4162072"/>
            <a:ext cx="220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整形</a:t>
            </a:r>
            <a:r>
              <a:rPr lang="en-US" altLang="zh-CN" sz="2400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0.0-1.0</a:t>
            </a:r>
          </a:p>
        </p:txBody>
      </p:sp>
    </p:spTree>
    <p:extLst>
      <p:ext uri="{BB962C8B-B14F-4D97-AF65-F5344CB8AC3E}">
        <p14:creationId xmlns:p14="http://schemas.microsoft.com/office/powerpoint/2010/main" val="23489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DESIGN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03</a:t>
            </a:r>
          </a:p>
        </p:txBody>
      </p:sp>
    </p:spTree>
    <p:extLst>
      <p:ext uri="{BB962C8B-B14F-4D97-AF65-F5344CB8AC3E}">
        <p14:creationId xmlns:p14="http://schemas.microsoft.com/office/powerpoint/2010/main" val="3232830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600</Words>
  <Application>Microsoft Office PowerPoint</Application>
  <PresentationFormat>宽屏</PresentationFormat>
  <Paragraphs>185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FontAwesome</vt:lpstr>
      <vt:lpstr>Gill Sans</vt:lpstr>
      <vt:lpstr>华文琥珀</vt:lpstr>
      <vt:lpstr>宋体</vt:lpstr>
      <vt:lpstr>微软雅黑</vt:lpstr>
      <vt:lpstr>Arial</vt:lpstr>
      <vt:lpstr>Calibri</vt:lpstr>
      <vt:lpstr>Calibri Light</vt:lpstr>
      <vt:lpstr>Cambria Math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简约圆形线条模板</dc:title>
  <dc:creator>赵飞</dc:creator>
  <cp:lastModifiedBy>YU</cp:lastModifiedBy>
  <cp:revision>69</cp:revision>
  <dcterms:created xsi:type="dcterms:W3CDTF">2017-06-11T01:45:00Z</dcterms:created>
  <dcterms:modified xsi:type="dcterms:W3CDTF">2017-07-03T10:12:47Z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